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3" r:id="rId10"/>
    <p:sldId id="265" r:id="rId11"/>
    <p:sldId id="266" r:id="rId12"/>
    <p:sldId id="267" r:id="rId13"/>
    <p:sldId id="268" r:id="rId14"/>
    <p:sldId id="344" r:id="rId15"/>
    <p:sldId id="269" r:id="rId16"/>
    <p:sldId id="270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5" r:id="rId68"/>
    <p:sldId id="346" r:id="rId69"/>
    <p:sldId id="351" r:id="rId70"/>
    <p:sldId id="352" r:id="rId71"/>
    <p:sldId id="348" r:id="rId72"/>
    <p:sldId id="354" r:id="rId73"/>
    <p:sldId id="349" r:id="rId74"/>
    <p:sldId id="350" r:id="rId75"/>
    <p:sldId id="355" r:id="rId76"/>
    <p:sldId id="353" r:id="rId77"/>
    <p:sldId id="356" r:id="rId78"/>
    <p:sldId id="357" r:id="rId79"/>
    <p:sldId id="358" r:id="rId80"/>
    <p:sldId id="342" r:id="rId81"/>
    <p:sldId id="347" r:id="rId82"/>
    <p:sldId id="343" r:id="rId83"/>
    <p:sldId id="360" r:id="rId84"/>
    <p:sldId id="359" r:id="rId85"/>
    <p:sldId id="361" r:id="rId86"/>
    <p:sldId id="363" r:id="rId87"/>
    <p:sldId id="362" r:id="rId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4" autoAdjust="0"/>
    <p:restoredTop sz="84620" autoAdjust="0"/>
  </p:normalViewPr>
  <p:slideViewPr>
    <p:cSldViewPr snapToGrid="0" showGuides="1">
      <p:cViewPr varScale="1">
        <p:scale>
          <a:sx n="87" d="100"/>
          <a:sy n="87" d="100"/>
        </p:scale>
        <p:origin x="555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580DF-E201-4561-8C22-8E26E1B77DE8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04F4A-8492-4308-94CC-55A34577D5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65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AC36C-4AF2-4ED3-9DF0-1937DB16CB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3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61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AC36C-4AF2-4ED3-9DF0-1937DB16CB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87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21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采用不同的原型表示、不同的求解方式，将产生不同的算法。下面介绍几种著名的原型聚类算法：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。接下来我们依次来看一下这三个算法。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029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64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Kmeans</a:t>
            </a:r>
            <a:r>
              <a:rPr lang="zh-CN" altLang="en-US" dirty="0"/>
              <a:t>的算法流程如图所示，其中主要分为三部分，①对均值向量进行初始化 ②计算样本到每个均指向量的距离，并将该样本划入距离最小的簇中 ③更新均值向量</a:t>
            </a:r>
            <a:endParaRPr lang="en-US" altLang="zh-CN" dirty="0"/>
          </a:p>
          <a:p>
            <a:r>
              <a:rPr lang="zh-CN" altLang="en-US" dirty="0"/>
              <a:t>然后不断重复②③操作，直到当前均值向量均未更新时，算法结束</a:t>
            </a:r>
            <a:endParaRPr lang="en-US" altLang="zh-CN" dirty="0"/>
          </a:p>
          <a:p>
            <a:r>
              <a:rPr lang="zh-CN" altLang="en-US" dirty="0"/>
              <a:t>为避免运行时间过长，通常设置一个最大迭代次数或最小更新阈值，来控制算法停止的时机。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4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如图所示，对这个数据集，我们取</a:t>
            </a:r>
            <a:r>
              <a:rPr lang="en-US" altLang="zh-CN" dirty="0"/>
              <a:t>k=2</a:t>
            </a:r>
            <a:r>
              <a:rPr lang="zh-CN" altLang="en-US" dirty="0"/>
              <a:t>，也就是要分成</a:t>
            </a:r>
            <a:r>
              <a:rPr lang="en-US" altLang="zh-CN" dirty="0"/>
              <a:t>2</a:t>
            </a:r>
            <a:r>
              <a:rPr lang="zh-CN" altLang="en-US" dirty="0"/>
              <a:t>类，随机初始化</a:t>
            </a:r>
            <a:r>
              <a:rPr lang="en-US" altLang="zh-CN" dirty="0"/>
              <a:t>2</a:t>
            </a:r>
            <a:r>
              <a:rPr lang="zh-CN" altLang="en-US" dirty="0"/>
              <a:t>个原型变量，如图</a:t>
            </a:r>
            <a:r>
              <a:rPr lang="en-US" altLang="zh-CN" dirty="0"/>
              <a:t>b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之后通过算法不断迭代更新这两个原型变量，即计算样本与每个原型变量之间的距离，将样本归类到距离最近的类中如图</a:t>
            </a:r>
            <a:r>
              <a:rPr lang="en-US" altLang="zh-CN" dirty="0"/>
              <a:t>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然后重新计算每个类中所有样本的均值向量，将这两个点更新为新的均值，如图</a:t>
            </a:r>
            <a:r>
              <a:rPr lang="en-US" altLang="zh-CN" dirty="0"/>
              <a:t>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然后再次重复计算样本与当前每个原型变量之间的距离，将样本归类到距离最近的类中，如图</a:t>
            </a:r>
            <a:r>
              <a:rPr lang="en-US" altLang="zh-CN" dirty="0"/>
              <a:t>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如此不断迭代，直到我们发现，每两次迭代产生的原型变量的差值小于某个阈值，此时迭代停止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即收敛到了局部最优解，</a:t>
            </a:r>
            <a:r>
              <a:rPr lang="en-US" altLang="zh-CN" dirty="0" err="1"/>
              <a:t>kmeans</a:t>
            </a:r>
            <a:r>
              <a:rPr lang="zh-CN" altLang="en-US" dirty="0"/>
              <a:t>算法结束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61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我们以西瓜数据集为例，假定聚类簇数</a:t>
            </a:r>
            <a:r>
              <a:rPr lang="en-US" altLang="zh-CN" dirty="0"/>
              <a:t>k=3</a:t>
            </a:r>
            <a:r>
              <a:rPr lang="zh-CN" altLang="en-US" dirty="0"/>
              <a:t>，则在算法开始时随机选取三个样本</a:t>
            </a:r>
            <a:r>
              <a:rPr lang="en-US" altLang="zh-CN" dirty="0"/>
              <a:t>x6</a:t>
            </a:r>
            <a:r>
              <a:rPr lang="zh-CN" altLang="en-US" dirty="0"/>
              <a:t>，</a:t>
            </a:r>
            <a:r>
              <a:rPr lang="en-US" altLang="zh-CN" dirty="0"/>
              <a:t>x12</a:t>
            </a:r>
            <a:r>
              <a:rPr lang="zh-CN" altLang="en-US" dirty="0"/>
              <a:t>，</a:t>
            </a:r>
            <a:r>
              <a:rPr lang="en-US" altLang="zh-CN" dirty="0"/>
              <a:t>x27</a:t>
            </a:r>
            <a:r>
              <a:rPr lang="zh-CN" altLang="en-US" dirty="0"/>
              <a:t>作为初始均值向量</a:t>
            </a:r>
            <a:endParaRPr lang="en-US" altLang="zh-CN" dirty="0"/>
          </a:p>
          <a:p>
            <a:r>
              <a:rPr lang="zh-CN" altLang="en-US" dirty="0"/>
              <a:t>考察样本</a:t>
            </a:r>
            <a:r>
              <a:rPr lang="en-US" altLang="zh-CN" dirty="0"/>
              <a:t>x1</a:t>
            </a:r>
            <a:r>
              <a:rPr lang="zh-CN" altLang="en-US" dirty="0"/>
              <a:t>，计算出它与当前</a:t>
            </a:r>
            <a:r>
              <a:rPr lang="en-US" altLang="zh-CN" dirty="0"/>
              <a:t>3</a:t>
            </a:r>
            <a:r>
              <a:rPr lang="zh-CN" altLang="en-US" dirty="0"/>
              <a:t>个均值向量的距离分别为</a:t>
            </a:r>
            <a:r>
              <a:rPr lang="en-US" altLang="zh-CN" dirty="0"/>
              <a:t>0.369,0.506,0.166</a:t>
            </a:r>
            <a:r>
              <a:rPr lang="zh-CN" altLang="en-US" dirty="0"/>
              <a:t>，发现</a:t>
            </a:r>
            <a:r>
              <a:rPr lang="en-US" altLang="zh-CN" dirty="0"/>
              <a:t>x1</a:t>
            </a:r>
            <a:r>
              <a:rPr lang="zh-CN" altLang="en-US" dirty="0"/>
              <a:t>与</a:t>
            </a:r>
            <a:r>
              <a:rPr lang="en-US" altLang="zh-CN" dirty="0"/>
              <a:t>μ3</a:t>
            </a:r>
            <a:r>
              <a:rPr lang="zh-CN" altLang="en-US" dirty="0"/>
              <a:t>的距离最近，因此将他划入</a:t>
            </a:r>
            <a:r>
              <a:rPr lang="en-US" altLang="zh-CN" dirty="0"/>
              <a:t>C3</a:t>
            </a:r>
            <a:r>
              <a:rPr lang="zh-CN" altLang="en-US" dirty="0"/>
              <a:t>簇中</a:t>
            </a:r>
            <a:endParaRPr lang="en-US" altLang="zh-CN" dirty="0"/>
          </a:p>
          <a:p>
            <a:r>
              <a:rPr lang="zh-CN" altLang="en-US" dirty="0"/>
              <a:t>之后以此类推，将数据集中所有样本都计算一下，得到最终的簇划分如图所示</a:t>
            </a:r>
            <a:endParaRPr lang="en-US" altLang="zh-CN" dirty="0"/>
          </a:p>
          <a:p>
            <a:r>
              <a:rPr lang="zh-CN" altLang="en-US" dirty="0"/>
              <a:t>然后我们再重新计算这三个簇的均值向量，再重新计算每个样本到这三个新的均值向量间的距离并进行划分，如果我们发现连续两次划分的结果相同，则算法结束，得到最终的簇划分。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03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31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2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16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LVQ</a:t>
            </a:r>
            <a:r>
              <a:rPr lang="zh-CN" altLang="en-US" dirty="0"/>
              <a:t>算法伪代码如图所示，算法主要分为三部分：①初始化原型向量 ②计算样本与每个原型向量的距离，找出最近的原型向量 ③根据样本实际类别标记与原型向量预设的类别标记是否相等，来更新原型向量</a:t>
            </a:r>
            <a:endParaRPr lang="en-US" altLang="zh-CN" dirty="0"/>
          </a:p>
          <a:p>
            <a:r>
              <a:rPr lang="zh-CN" altLang="en-US" dirty="0"/>
              <a:t>不断重复②③操作，直到达到最大迭代次数，或者原型向量的更新幅度小于某个阈值的时候，算法结束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030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我们以西瓜数据集为例，令</a:t>
            </a:r>
            <a:r>
              <a:rPr lang="en-US" altLang="zh-CN" dirty="0"/>
              <a:t>9-21</a:t>
            </a:r>
            <a:r>
              <a:rPr lang="zh-CN" altLang="en-US" dirty="0"/>
              <a:t>号样本的类别标记为</a:t>
            </a:r>
            <a:r>
              <a:rPr lang="en-US" altLang="zh-CN" dirty="0"/>
              <a:t>c2</a:t>
            </a:r>
            <a:r>
              <a:rPr lang="zh-CN" altLang="en-US" dirty="0"/>
              <a:t>，其他样本的类别标记为</a:t>
            </a:r>
            <a:r>
              <a:rPr lang="en-US" altLang="zh-CN" dirty="0"/>
              <a:t>c1</a:t>
            </a:r>
            <a:r>
              <a:rPr lang="zh-CN" altLang="en-US" dirty="0"/>
              <a:t>，假定</a:t>
            </a:r>
            <a:r>
              <a:rPr lang="en-US" altLang="zh-CN" dirty="0"/>
              <a:t>q=5</a:t>
            </a:r>
            <a:r>
              <a:rPr lang="zh-CN" altLang="en-US" dirty="0"/>
              <a:t>，即我们的目标是找到</a:t>
            </a:r>
            <a:r>
              <a:rPr lang="en-US" altLang="zh-CN" dirty="0"/>
              <a:t>5</a:t>
            </a:r>
            <a:r>
              <a:rPr lang="zh-CN" altLang="en-US" dirty="0"/>
              <a:t>个原型向量</a:t>
            </a:r>
            <a:r>
              <a:rPr lang="en-US" altLang="zh-CN" dirty="0"/>
              <a:t>p1.</a:t>
            </a:r>
            <a:r>
              <a:rPr lang="zh-CN" altLang="en-US" dirty="0"/>
              <a:t>。。。。，并假定其对应的类别标记分别为</a:t>
            </a:r>
            <a:r>
              <a:rPr lang="en-US" altLang="zh-CN" dirty="0"/>
              <a:t>c1.</a:t>
            </a:r>
            <a:r>
              <a:rPr lang="zh-CN" altLang="en-US" dirty="0"/>
              <a:t>。。。。</a:t>
            </a:r>
            <a:endParaRPr lang="en-US" altLang="zh-CN" dirty="0"/>
          </a:p>
          <a:p>
            <a:r>
              <a:rPr lang="zh-CN" altLang="en-US" dirty="0"/>
              <a:t>算法开始时，我们需要对原型向量进行随机初始化，假定初始化为样本</a:t>
            </a:r>
            <a:r>
              <a:rPr lang="en-US" altLang="zh-CN" dirty="0"/>
              <a:t>x5.</a:t>
            </a:r>
            <a:r>
              <a:rPr lang="zh-CN" altLang="en-US" dirty="0"/>
              <a:t>。。。。，在第一轮迭代中，我们假定随机选取的样本为</a:t>
            </a:r>
            <a:r>
              <a:rPr lang="en-US" altLang="zh-CN" dirty="0"/>
              <a:t>x1</a:t>
            </a:r>
            <a:r>
              <a:rPr lang="zh-CN" altLang="en-US" dirty="0"/>
              <a:t>，该样本与当前原型向量的距离分别为。。。。。，我们发现</a:t>
            </a:r>
            <a:r>
              <a:rPr lang="en-US" altLang="zh-CN" dirty="0"/>
              <a:t>p5</a:t>
            </a:r>
            <a:r>
              <a:rPr lang="zh-CN" altLang="en-US" dirty="0"/>
              <a:t>和</a:t>
            </a:r>
            <a:r>
              <a:rPr lang="en-US" altLang="zh-CN" dirty="0"/>
              <a:t>x1</a:t>
            </a:r>
            <a:r>
              <a:rPr lang="zh-CN" altLang="en-US" dirty="0"/>
              <a:t>的距离最近，且具有相同的类别标记</a:t>
            </a:r>
            <a:r>
              <a:rPr lang="en-US" altLang="zh-CN" dirty="0"/>
              <a:t>c1</a:t>
            </a:r>
            <a:r>
              <a:rPr lang="zh-CN" altLang="en-US" dirty="0"/>
              <a:t>，因此我们将</a:t>
            </a:r>
            <a:r>
              <a:rPr lang="en-US" altLang="zh-CN" dirty="0"/>
              <a:t>p5</a:t>
            </a:r>
            <a:r>
              <a:rPr lang="zh-CN" altLang="en-US" dirty="0"/>
              <a:t>通过如上公式更新。</a:t>
            </a:r>
            <a:endParaRPr lang="en-US" altLang="zh-CN" dirty="0"/>
          </a:p>
          <a:p>
            <a:r>
              <a:rPr lang="zh-CN" altLang="en-US" dirty="0"/>
              <a:t>之后就是不断选取随机样本，不断更新对应的原型向量，经过不同迭代轮数之后的聚类结果我们可以来看一下。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681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294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823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GMM</a:t>
            </a:r>
            <a:r>
              <a:rPr lang="zh-CN" altLang="en-US" dirty="0"/>
              <a:t>的伪代码如图所示，主要分为以下几部分：①初始化模型参数 ②针对每一个样本，计算其在各个高斯分布下的概率</a:t>
            </a:r>
            <a:r>
              <a:rPr lang="zh-CN" altLang="en-US" baseline="0" dirty="0"/>
              <a:t> ③更新模型参数 </a:t>
            </a: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/>
              <a:t>重复步骤②③，直到满足停止条件，例如达到最大迭代轮数，最后根据高斯混合分布确定簇划分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160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还是以西瓜数据集为例，令高斯混合成分的个数</a:t>
            </a:r>
            <a:r>
              <a:rPr lang="en-US" altLang="zh-CN" dirty="0"/>
              <a:t>k=3</a:t>
            </a:r>
          </a:p>
          <a:p>
            <a:r>
              <a:rPr lang="zh-CN" altLang="en-US" dirty="0"/>
              <a:t>算法开始时，假定将高斯混合分布的模型参数初始化为：。。。。</a:t>
            </a:r>
            <a:endParaRPr lang="en-US" altLang="zh-CN" dirty="0"/>
          </a:p>
          <a:p>
            <a:r>
              <a:rPr lang="zh-CN" altLang="en-US" dirty="0"/>
              <a:t>在第一轮迭代中，先计算样本由各混合成分生成的后验概率，以</a:t>
            </a:r>
            <a:r>
              <a:rPr lang="en-US" altLang="zh-CN" dirty="0"/>
              <a:t>x1</a:t>
            </a:r>
            <a:r>
              <a:rPr lang="zh-CN" altLang="en-US" dirty="0"/>
              <a:t>为例，算出后验概率为。。。。，然后我们计算出所有样本对应于这三个混合成分的后验概率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16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之后根据这些后验概率，用如上公式更新模型参数，由此，九个参数更新为了这样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之后，我们不断重复上述过程，即通过高斯分布计算各样本的后验概率，再通过后验概率更新各高斯分布的参数。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在不同轮数之后的聚类结果如图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020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198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4F162-E36C-4DDD-A1C2-6802B8D150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99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A36059-F50D-4827-91DD-B9C1AA046D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14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182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242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4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97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73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名命名空间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3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试卷相似</a:t>
            </a:r>
            <a:endParaRPr lang="en-US" altLang="zh-CN" dirty="0"/>
          </a:p>
          <a:p>
            <a:r>
              <a:rPr lang="zh-CN" altLang="en-US" dirty="0"/>
              <a:t>人脸相似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9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787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04F4A-8492-4308-94CC-55A34577D5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2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94559-89AA-4A13-AEC7-F4B785942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FFD949-E394-4B63-9B27-0D64E7A0A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878BC-562D-4B89-B844-4A851793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CFC402-2387-43AA-9B11-3494C92AC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04C0C-7D98-462E-97CC-A2AC7CB1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80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650A3-1735-4096-B7F0-921CE08B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8051F4-F41F-4F12-BEB2-8CB38412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3940A0-12F6-44F0-902B-1E49A39E4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0CCAC-30DD-41C5-9A97-11760E8C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F43BE-82D1-4D5C-92E3-C4CC50B6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96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E8EA5C-A35E-43AA-BE3A-502275273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ED0E6-AF21-41A0-AF17-7CDE4E923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7F628-AE1E-4D3C-BCFA-C3B80AA1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5FEC2-FEF5-4795-AB5E-8F9978A5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C5ACA7-9536-4CDE-8214-CF014F0C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40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44A08-4F8B-4CC8-BB80-33EDA9C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88C81-AC21-412C-98E9-81F4D6D2C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8749B4-7994-4FCF-9294-214B89EC5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2A64C-4E7C-49E4-B804-2A93B0E0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7E21C3-393D-4672-9E5D-299E79F5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19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12FD9-B42E-4B8D-87F9-7DE4C83AA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7C807F-D3B7-4D9C-A7AD-C2A3B12BC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AD107-89A8-4BB9-9EF1-5672E73E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4FDAA-53CC-4728-B9E1-9A06A22B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12C79-2CA0-4F5F-BB64-2B026562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46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CD273-E6D8-4D13-8052-F3800BDB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236F2-1E97-4FAB-A075-EB248D559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AC3FE3-CB3B-4F2C-96D7-05EFEEC7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D7E3B1-62D6-49FB-AA1F-2F9365FA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90C23-53C2-4CB1-813B-2EA6EEE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A013E2-3F6E-4278-AFB9-5C0F7014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04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75A6D-711E-42A5-A849-FF4B64FB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690422-7BF7-43B3-9820-72BAA4AF8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7E8004-5DE5-4DAA-87E7-7722DBFD9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5AAB9F-D7BC-4BF3-B15A-A45222DD5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CAE25-FB7E-407C-BAFA-E5620C031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6B03C8-9EA3-418D-A214-F6267CF1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A13279-5EB1-4232-B6D3-A6DF4E50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95B71E-0E11-4B1B-92B9-5FA24FC4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220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43329-771F-407E-8CF6-E5014DCA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54A0F7-F118-4E97-8A5D-7D2F81F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7000FC-B5F9-487C-93BF-FF6C8F5D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5E4AC6-E0E2-4C15-B827-36471F7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75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CFD76E-A36B-475B-A0C7-D4B4BEB1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663CF6-3792-4E9B-A6EF-15115DDE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A6388D-EE1C-4926-BCB1-3465BFB3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48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0632-BBC3-4CC1-A38B-0679F4F5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28934-4CA7-4030-AF01-171270DD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8FC26-484E-45F3-B66F-4B3C94D7A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2903D0-4231-41AA-BA92-2AE978C5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FBDEBD-73BA-4022-BA05-596D54F4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A5EF9-3CC3-44F4-B94D-E007E06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143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870B9-1A4C-4997-9954-B9665E96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DFEF0E-1AC7-4155-8EB0-1CF2D74F0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5D177-5949-43B7-B436-29F535F85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C0666A-2BB5-49BA-B207-D7308202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F518A1-CE37-48A7-9FB4-08A184CE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86FE93-B4C7-43CC-81B3-33EA1F06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22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6CD43F-8FEE-478D-AB01-24A253A2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4F16F3-7405-4F12-B2D9-EAD6359A7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1F4402-36F6-46B4-A7C4-7854ABE22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F8CD1-D844-44F0-912A-FE6947742A91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18DB0C-CE91-40B6-87A8-C846E26D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6817-FEC8-4251-BB03-9C08F1BB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DE038-217F-4B12-B9B7-2E2AD0CD4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1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494B1-5184-428F-B38D-13EAC9AB4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B98F03-8987-4344-B238-287595FBE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戎天泽</a:t>
            </a:r>
          </a:p>
        </p:txBody>
      </p:sp>
    </p:spTree>
    <p:extLst>
      <p:ext uri="{BB962C8B-B14F-4D97-AF65-F5344CB8AC3E}">
        <p14:creationId xmlns:p14="http://schemas.microsoft.com/office/powerpoint/2010/main" val="2596485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BCDAC-C497-4322-A14F-6B9E7AA3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相似度</a:t>
            </a:r>
            <a:r>
              <a:rPr lang="en-US" altLang="zh-CN" dirty="0"/>
              <a:t>Similarity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55F194-94C3-4528-B0CA-AE5AA070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33" y="1996465"/>
            <a:ext cx="4784032" cy="3762934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1A3D32-AA3C-4CAB-96E0-3E9E58C7E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66" y="1996465"/>
            <a:ext cx="4285801" cy="37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7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223E7-94E7-46C9-A009-07AC5108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距离和相似度</a:t>
            </a:r>
            <a:r>
              <a:rPr lang="en-US" altLang="zh-CN" dirty="0"/>
              <a:t>Distance and Similarity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A1E1D-9EEF-4968-9AD5-286DCA6D9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对于有序</a:t>
            </a:r>
            <a:r>
              <a:rPr lang="en-US" altLang="zh-CN" dirty="0"/>
              <a:t>Ordinal</a:t>
            </a:r>
            <a:r>
              <a:rPr lang="zh-CN" altLang="en-US" dirty="0"/>
              <a:t>的数据，可以采用距离</a:t>
            </a:r>
            <a:r>
              <a:rPr lang="en-US" altLang="zh-CN" dirty="0"/>
              <a:t>Distance</a:t>
            </a:r>
            <a:r>
              <a:rPr lang="zh-CN" altLang="en-US" dirty="0"/>
              <a:t>来度量</a:t>
            </a:r>
            <a:endParaRPr lang="en-US" altLang="zh-CN" dirty="0"/>
          </a:p>
          <a:p>
            <a:pPr lvl="1"/>
            <a:r>
              <a:rPr lang="zh-CN" altLang="en-US" dirty="0"/>
              <a:t>非负性</a:t>
            </a:r>
            <a:endParaRPr lang="en-US" altLang="zh-CN" dirty="0"/>
          </a:p>
          <a:p>
            <a:pPr lvl="1"/>
            <a:r>
              <a:rPr lang="zh-CN" altLang="en-US" dirty="0"/>
              <a:t>对称性</a:t>
            </a:r>
            <a:endParaRPr lang="en-US" altLang="zh-CN" dirty="0"/>
          </a:p>
          <a:p>
            <a:pPr lvl="1"/>
            <a:r>
              <a:rPr lang="zh-CN" altLang="en-US" dirty="0"/>
              <a:t>三角不等式</a:t>
            </a:r>
            <a:endParaRPr lang="en-US" altLang="zh-CN" dirty="0"/>
          </a:p>
          <a:p>
            <a:r>
              <a:rPr lang="zh-CN" altLang="en-US" dirty="0"/>
              <a:t>对于无序数据，可以采用相似度</a:t>
            </a:r>
            <a:r>
              <a:rPr lang="en-US" altLang="zh-CN" dirty="0"/>
              <a:t>Similarity</a:t>
            </a:r>
            <a:r>
              <a:rPr lang="zh-CN" altLang="en-US" dirty="0"/>
              <a:t>来度量</a:t>
            </a:r>
          </a:p>
        </p:txBody>
      </p:sp>
    </p:spTree>
    <p:extLst>
      <p:ext uri="{BB962C8B-B14F-4D97-AF65-F5344CB8AC3E}">
        <p14:creationId xmlns:p14="http://schemas.microsoft.com/office/powerpoint/2010/main" val="130212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D7419-7FC2-40F9-B0DB-F085682F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</a:t>
            </a:r>
            <a:r>
              <a:rPr lang="en-US" altLang="zh-CN" dirty="0"/>
              <a:t>Distance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1DFE0E-C97A-4F9B-96BB-0F65436EA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闵氏距离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衡量几何关系时常用的一种距离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可以由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生成大部分几何距离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P=1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Manhattan</a:t>
                </a:r>
                <a:r>
                  <a:rPr lang="zh-CN" altLang="en-US" dirty="0"/>
                  <a:t>距离，</a:t>
                </a:r>
                <a:r>
                  <a:rPr lang="en-US" altLang="zh-CN" dirty="0"/>
                  <a:t>p=2</a:t>
                </a:r>
                <a:r>
                  <a:rPr lang="zh-CN" altLang="en-US" dirty="0"/>
                  <a:t>为欧氏距离，</a:t>
                </a:r>
                <a:r>
                  <a:rPr lang="en-US" altLang="zh-CN" dirty="0"/>
                  <a:t>p=</a:t>
                </a:r>
                <a:r>
                  <a:rPr lang="zh-CN" altLang="en-US" dirty="0"/>
                  <a:t>∞为切比雪夫距离</a:t>
                </a:r>
                <a:endParaRPr lang="en-US" altLang="zh-CN" dirty="0"/>
              </a:p>
              <a:p>
                <a:r>
                  <a:rPr lang="zh-CN" altLang="en-US" dirty="0"/>
                  <a:t>余弦距离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两向量夹角的余弦值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常用于</a:t>
                </a:r>
                <a:r>
                  <a:rPr lang="en-US" altLang="zh-CN" dirty="0"/>
                  <a:t>NLP</a:t>
                </a:r>
                <a:r>
                  <a:rPr lang="zh-CN" altLang="en-US" dirty="0"/>
                  <a:t>等领域</a:t>
                </a:r>
                <a:endParaRPr lang="en-US" altLang="zh-CN" dirty="0"/>
              </a:p>
              <a:p>
                <a:r>
                  <a:rPr lang="en-US" altLang="zh-CN" dirty="0" err="1"/>
                  <a:t>Peason</a:t>
                </a:r>
                <a:r>
                  <a:rPr lang="zh-CN" altLang="en-US" dirty="0"/>
                  <a:t>相关系数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两样本间的相关性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1DFE0E-C97A-4F9B-96BB-0F65436EA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089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B867B-676B-4EBC-8316-58E0CAC0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</a:t>
            </a:r>
            <a:r>
              <a:rPr lang="en-US" altLang="zh-CN" dirty="0"/>
              <a:t>Distance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739CBE-F61F-4B68-AB64-A139AF62D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833189" cy="4351338"/>
              </a:xfrm>
            </p:spPr>
            <p:txBody>
              <a:bodyPr/>
              <a:lstStyle/>
              <a:p>
                <a:r>
                  <a:rPr lang="zh-CN" altLang="en-US" dirty="0"/>
                  <a:t>马氏距离</a:t>
                </a:r>
                <a:r>
                  <a:rPr lang="en-US" altLang="zh-CN" dirty="0"/>
                  <a:t>  </a:t>
                </a:r>
                <a:r>
                  <a:rPr lang="en-US" altLang="zh-CN" dirty="0" err="1"/>
                  <a:t>Mahalanobis</a:t>
                </a:r>
                <a:r>
                  <a:rPr lang="en-US" altLang="zh-CN" dirty="0"/>
                  <a:t> distance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1" dirty="0"/>
                  <a:t>X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样本向量  </a:t>
                </a:r>
                <a:r>
                  <a:rPr lang="en-US" altLang="zh-CN" dirty="0"/>
                  <a:t>μ-</a:t>
                </a:r>
                <a:r>
                  <a:rPr lang="zh-CN" altLang="en-US" dirty="0"/>
                  <a:t>总体均值  </a:t>
                </a:r>
                <a:r>
                  <a:rPr lang="en-US" altLang="zh-CN" b="1" dirty="0"/>
                  <a:t>Σ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总体协方差矩阵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表示总体中某样本与样本总体的差异程度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739CBE-F61F-4B68-AB64-A139AF62D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833189" cy="4351338"/>
              </a:xfrm>
              <a:blipFill>
                <a:blip r:embed="rId3"/>
                <a:stretch>
                  <a:fillRect l="-1556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片包含 地图&#10;&#10;已生成极高可信度的说明">
            <a:extLst>
              <a:ext uri="{FF2B5EF4-FFF2-40B4-BE49-F238E27FC236}">
                <a16:creationId xmlns:a16="http://schemas.microsoft.com/office/drawing/2014/main" id="{01A690FC-5B07-48B1-A013-222BE5BA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762" y="1615385"/>
            <a:ext cx="3457038" cy="33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30C52-5BF8-4494-8CDD-94C5CCF6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</a:t>
            </a:r>
            <a:r>
              <a:rPr lang="en-US" altLang="zh-CN" dirty="0"/>
              <a:t>Distance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1E2A7B-EF8F-41A3-9A4A-62C141D25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Bregman</a:t>
                </a:r>
                <a:r>
                  <a:rPr lang="zh-CN" altLang="en-US" dirty="0"/>
                  <a:t>散度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可以解决非凸性，或不规则形状等问题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1E2A7B-EF8F-41A3-9A4A-62C141D25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70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BBD10-3FAE-4ECC-9AE0-551548B2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相似度</a:t>
            </a:r>
            <a:r>
              <a:rPr lang="en-US" altLang="zh-CN" dirty="0"/>
              <a:t>Similarity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4AF5EF-C9C1-493D-B1E9-75128BE14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Jacard</a:t>
                </a:r>
                <a:r>
                  <a:rPr lang="zh-CN" altLang="en-US" dirty="0"/>
                  <a:t>相似度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衡量两集合的相似度</a:t>
                </a:r>
                <a:endParaRPr lang="en-US" altLang="zh-CN" dirty="0"/>
              </a:p>
              <a:p>
                <a:r>
                  <a:rPr lang="en-US" altLang="zh-CN" dirty="0"/>
                  <a:t>Humming</a:t>
                </a:r>
                <a:r>
                  <a:rPr lang="zh-CN" altLang="en-US" dirty="0"/>
                  <a:t>码距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衡量两个编码间的距离</a:t>
                </a:r>
                <a:endParaRPr lang="en-US" altLang="zh-CN" dirty="0"/>
              </a:p>
              <a:p>
                <a:r>
                  <a:rPr lang="zh-CN" altLang="en-US" dirty="0"/>
                  <a:t>交叉熵、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散度、互信息</a:t>
                </a:r>
                <a:r>
                  <a:rPr lang="en-US" altLang="zh-CN" dirty="0"/>
                  <a:t>……</a:t>
                </a:r>
              </a:p>
              <a:p>
                <a:r>
                  <a:rPr lang="zh-CN" altLang="en-US" dirty="0"/>
                  <a:t>非度量距离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4AF5EF-C9C1-493D-B1E9-75128BE14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088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6F1C-F767-4B1B-88C3-8D3F6DE4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ED8AF-B313-495C-AB64-B6FFE44F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数据划分的种类多种多样错综复杂</a:t>
            </a:r>
            <a:endParaRPr lang="en-US" altLang="zh-CN" dirty="0"/>
          </a:p>
          <a:p>
            <a:pPr lvl="1"/>
            <a:r>
              <a:rPr lang="zh-CN" altLang="en-US" dirty="0"/>
              <a:t>基于划分</a:t>
            </a:r>
            <a:endParaRPr lang="en-US" altLang="zh-CN" dirty="0"/>
          </a:p>
          <a:p>
            <a:pPr lvl="1"/>
            <a:r>
              <a:rPr lang="zh-CN" altLang="en-US" dirty="0"/>
              <a:t>基于密度</a:t>
            </a:r>
            <a:endParaRPr lang="en-US" altLang="zh-CN" dirty="0"/>
          </a:p>
          <a:p>
            <a:pPr lvl="1"/>
            <a:r>
              <a:rPr lang="zh-CN" altLang="en-US" dirty="0"/>
              <a:t>基于层次</a:t>
            </a:r>
            <a:endParaRPr lang="en-US" altLang="zh-CN" dirty="0"/>
          </a:p>
          <a:p>
            <a:pPr lvl="1"/>
            <a:r>
              <a:rPr lang="zh-CN" altLang="en-US" dirty="0"/>
              <a:t>基于分布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r>
              <a:rPr lang="zh-CN" altLang="en-US" dirty="0"/>
              <a:t>很多算法往往被归属到不止一种分类中去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0208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——</a:t>
            </a:r>
            <a:r>
              <a:rPr lang="zh-CN" altLang="en-US" dirty="0"/>
              <a:t>诸建超</a:t>
            </a:r>
          </a:p>
        </p:txBody>
      </p:sp>
    </p:spTree>
    <p:extLst>
      <p:ext uri="{BB962C8B-B14F-4D97-AF65-F5344CB8AC3E}">
        <p14:creationId xmlns:p14="http://schemas.microsoft.com/office/powerpoint/2010/main" val="297680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亦称“基于原型的聚类”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通常情况下，先初始化</a:t>
            </a:r>
            <a:r>
              <a:rPr lang="en-US" altLang="zh-CN" dirty="0"/>
              <a:t>k</a:t>
            </a:r>
            <a:r>
              <a:rPr lang="zh-CN" altLang="en-US" dirty="0"/>
              <a:t>个原型变量，然后对他们进行迭代更新求解，最终得到</a:t>
            </a:r>
            <a:r>
              <a:rPr lang="en-US" altLang="zh-CN" dirty="0"/>
              <a:t>k</a:t>
            </a:r>
            <a:r>
              <a:rPr lang="zh-CN" altLang="en-US" dirty="0"/>
              <a:t>个聚类结果。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主要算法：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LVQ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</a:p>
        </p:txBody>
      </p:sp>
    </p:spTree>
    <p:extLst>
      <p:ext uri="{BB962C8B-B14F-4D97-AF65-F5344CB8AC3E}">
        <p14:creationId xmlns:p14="http://schemas.microsoft.com/office/powerpoint/2010/main" val="205604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K-means——K </a:t>
            </a:r>
            <a:r>
              <a:rPr lang="zh-CN" altLang="en-US" dirty="0"/>
              <a:t>均值聚类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给定样本集</a:t>
            </a:r>
            <a:r>
              <a:rPr lang="en-US" altLang="zh-CN" dirty="0"/>
              <a:t>D = {x</a:t>
            </a:r>
            <a:r>
              <a:rPr lang="en-US" altLang="zh-CN" baseline="-25000" dirty="0"/>
              <a:t>1</a:t>
            </a:r>
            <a:r>
              <a:rPr lang="en-US" altLang="zh-CN" dirty="0"/>
              <a:t>, x</a:t>
            </a:r>
            <a:r>
              <a:rPr lang="en-US" altLang="zh-CN" baseline="-25000" dirty="0"/>
              <a:t>2</a:t>
            </a:r>
            <a:r>
              <a:rPr lang="en-US" altLang="zh-CN" dirty="0"/>
              <a:t>, …,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m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en-US" altLang="zh-CN" dirty="0"/>
              <a:t>k-means</a:t>
            </a:r>
            <a:r>
              <a:rPr lang="zh-CN" altLang="en-US" dirty="0"/>
              <a:t>算法针对聚类所得簇，将</a:t>
            </a:r>
            <a:r>
              <a:rPr lang="en-US" altLang="zh-CN" dirty="0"/>
              <a:t>D</a:t>
            </a:r>
            <a:r>
              <a:rPr lang="zh-CN" altLang="en-US" dirty="0"/>
              <a:t>划分为</a:t>
            </a:r>
            <a:r>
              <a:rPr lang="en-US" altLang="zh-CN" dirty="0"/>
              <a:t>k</a:t>
            </a:r>
            <a:r>
              <a:rPr lang="zh-CN" altLang="en-US" dirty="0"/>
              <a:t>个类别，即</a:t>
            </a:r>
            <a:r>
              <a:rPr lang="en-US" altLang="zh-CN" dirty="0"/>
              <a:t>C = {C</a:t>
            </a:r>
            <a:r>
              <a:rPr lang="en-US" altLang="zh-CN" baseline="-25000" dirty="0"/>
              <a:t>1</a:t>
            </a:r>
            <a:r>
              <a:rPr lang="en-US" altLang="zh-CN" dirty="0"/>
              <a:t>, C</a:t>
            </a:r>
            <a:r>
              <a:rPr lang="en-US" altLang="zh-CN" baseline="-25000" dirty="0"/>
              <a:t>2</a:t>
            </a:r>
            <a:r>
              <a:rPr lang="en-US" altLang="zh-CN" dirty="0"/>
              <a:t>, …, 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最小化平方误差：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 err="1"/>
              <a:t>μ</a:t>
            </a:r>
            <a:r>
              <a:rPr lang="en-US" altLang="zh-CN" baseline="-25000" dirty="0" err="1"/>
              <a:t>i</a:t>
            </a:r>
            <a:r>
              <a:rPr lang="zh-CN" altLang="en-US" dirty="0"/>
              <a:t>是簇</a:t>
            </a:r>
            <a:r>
              <a:rPr lang="en-US" altLang="zh-CN" dirty="0"/>
              <a:t>C</a:t>
            </a:r>
            <a:r>
              <a:rPr lang="en-US" altLang="zh-CN" baseline="-25000" dirty="0"/>
              <a:t>i</a:t>
            </a:r>
            <a:r>
              <a:rPr lang="zh-CN" altLang="en-US" dirty="0"/>
              <a:t>的均值向量。</a:t>
            </a:r>
            <a:endParaRPr lang="en-US" altLang="zh-CN" dirty="0"/>
          </a:p>
          <a:p>
            <a:r>
              <a:rPr lang="zh-CN" altLang="en-US" dirty="0"/>
              <a:t>在一定程度上，</a:t>
            </a:r>
            <a:r>
              <a:rPr lang="en-US" altLang="zh-CN" dirty="0"/>
              <a:t>E</a:t>
            </a:r>
            <a:r>
              <a:rPr lang="zh-CN" altLang="en-US" dirty="0"/>
              <a:t>刻画了簇内样本围绕簇均值向量的紧密程度，</a:t>
            </a:r>
            <a:r>
              <a:rPr lang="en-US" altLang="zh-CN" dirty="0"/>
              <a:t>E</a:t>
            </a:r>
            <a:r>
              <a:rPr lang="zh-CN" altLang="en-US" dirty="0"/>
              <a:t>值越小则簇内样本相似度越高。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48" y="2775155"/>
            <a:ext cx="2474888" cy="7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00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DDF1BF-8CED-49BA-8AD7-7B2D50D888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机器学习可以由一个训练集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𝔁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𝔂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确定模型的内部参数，这一过程称作训练</a:t>
                </a:r>
                <a:r>
                  <a:rPr lang="en-US" altLang="zh-CN" dirty="0"/>
                  <a:t>(Training)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训练完成的模型便可以将输入值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转化为输出值</a:t>
                </a:r>
                <a:r>
                  <a:rPr lang="en-US" altLang="zh-CN" dirty="0"/>
                  <a:t>Y*</a:t>
                </a:r>
                <a:r>
                  <a:rPr lang="zh-CN" altLang="en-US" dirty="0"/>
                  <a:t>。目标值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并不总是必须的，需要输入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的模型叫做监督学习</a:t>
                </a:r>
                <a:r>
                  <a:rPr lang="en-US" altLang="zh-CN" dirty="0"/>
                  <a:t>(Supervised)</a:t>
                </a:r>
                <a:r>
                  <a:rPr lang="zh-CN" altLang="en-US" dirty="0"/>
                  <a:t>。不输入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的模型叫无监督学习</a:t>
                </a:r>
                <a:r>
                  <a:rPr lang="en-US" altLang="zh-CN" dirty="0"/>
                  <a:t>(Unsupervised)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DDF1BF-8CED-49BA-8AD7-7B2D50D88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BC4896A-D65B-4908-BA64-102AB5EA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基本术语</a:t>
            </a:r>
            <a:r>
              <a:rPr lang="en-US" altLang="zh-CN" dirty="0"/>
              <a:t>Terminology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3746CD5-56AF-4A43-AC53-C5A28C6B84DE}"/>
              </a:ext>
            </a:extLst>
          </p:cNvPr>
          <p:cNvSpPr/>
          <p:nvPr/>
        </p:nvSpPr>
        <p:spPr>
          <a:xfrm>
            <a:off x="7713528" y="4335119"/>
            <a:ext cx="1081016" cy="1081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245B223-8152-4D1D-8A0A-90BF02103B5F}"/>
              </a:ext>
            </a:extLst>
          </p:cNvPr>
          <p:cNvCxnSpPr>
            <a:cxnSpLocks/>
          </p:cNvCxnSpPr>
          <p:nvPr/>
        </p:nvCxnSpPr>
        <p:spPr>
          <a:xfrm flipH="1">
            <a:off x="8267767" y="3724553"/>
            <a:ext cx="1" cy="615271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C5984DF-7D3F-428F-8AB7-207CFD9D6F1D}"/>
              </a:ext>
            </a:extLst>
          </p:cNvPr>
          <p:cNvCxnSpPr>
            <a:cxnSpLocks/>
          </p:cNvCxnSpPr>
          <p:nvPr/>
        </p:nvCxnSpPr>
        <p:spPr>
          <a:xfrm flipV="1">
            <a:off x="8254035" y="5407281"/>
            <a:ext cx="1" cy="55328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0A6D35C-1B04-43CB-A893-23C845ABD793}"/>
              </a:ext>
            </a:extLst>
          </p:cNvPr>
          <p:cNvSpPr txBox="1"/>
          <p:nvPr/>
        </p:nvSpPr>
        <p:spPr>
          <a:xfrm flipH="1">
            <a:off x="8350180" y="3838550"/>
            <a:ext cx="25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X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83E8C-C3D7-4779-8919-C1544EA03E60}"/>
              </a:ext>
            </a:extLst>
          </p:cNvPr>
          <p:cNvSpPr txBox="1"/>
          <p:nvPr/>
        </p:nvSpPr>
        <p:spPr>
          <a:xfrm flipH="1">
            <a:off x="7505252" y="5767822"/>
            <a:ext cx="2223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    Y 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标记 </a:t>
            </a:r>
            <a:r>
              <a:rPr lang="en-US" altLang="zh-CN" dirty="0">
                <a:solidFill>
                  <a:schemeClr val="accent1"/>
                </a:solidFill>
              </a:rPr>
              <a:t>Label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853B99F-39C3-4263-A460-8D4DB4A9B476}"/>
              </a:ext>
            </a:extLst>
          </p:cNvPr>
          <p:cNvCxnSpPr>
            <a:cxnSpLocks/>
          </p:cNvCxnSpPr>
          <p:nvPr/>
        </p:nvCxnSpPr>
        <p:spPr>
          <a:xfrm>
            <a:off x="7018764" y="4879828"/>
            <a:ext cx="694764" cy="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D20C661-FBA7-48CE-A726-C557C5EF109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8794544" y="4875627"/>
            <a:ext cx="78184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9A60EE1-E59B-4011-BA81-73E6398076C7}"/>
              </a:ext>
            </a:extLst>
          </p:cNvPr>
          <p:cNvSpPr txBox="1"/>
          <p:nvPr/>
        </p:nvSpPr>
        <p:spPr>
          <a:xfrm>
            <a:off x="6673356" y="4500345"/>
            <a:ext cx="3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X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453BD1-293D-48E4-A6A5-7F0AA052EB05}"/>
              </a:ext>
            </a:extLst>
          </p:cNvPr>
          <p:cNvSpPr txBox="1"/>
          <p:nvPr/>
        </p:nvSpPr>
        <p:spPr>
          <a:xfrm flipH="1">
            <a:off x="9288040" y="4387023"/>
            <a:ext cx="248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Y* 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     预测标记</a:t>
            </a:r>
            <a:r>
              <a:rPr lang="en-US" altLang="zh-CN" dirty="0">
                <a:solidFill>
                  <a:schemeClr val="accent6"/>
                </a:solidFill>
              </a:rPr>
              <a:t> 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Testing Label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ABBDCBA-243D-496A-8575-CCA2EAA52386}"/>
              </a:ext>
            </a:extLst>
          </p:cNvPr>
          <p:cNvSpPr/>
          <p:nvPr/>
        </p:nvSpPr>
        <p:spPr>
          <a:xfrm>
            <a:off x="7472356" y="3621645"/>
            <a:ext cx="1650552" cy="28592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806D41D-41E3-440D-93E5-F51296F12C0F}"/>
              </a:ext>
            </a:extLst>
          </p:cNvPr>
          <p:cNvSpPr txBox="1"/>
          <p:nvPr/>
        </p:nvSpPr>
        <p:spPr>
          <a:xfrm>
            <a:off x="9349740" y="5953504"/>
            <a:ext cx="23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训练集 </a:t>
            </a:r>
            <a:r>
              <a:rPr lang="en-US" altLang="zh-CN" dirty="0">
                <a:solidFill>
                  <a:schemeClr val="accent1"/>
                </a:solidFill>
              </a:rPr>
              <a:t>Training Set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57CB19-F203-42B0-8DE5-B8AD9A227B41}"/>
              </a:ext>
            </a:extLst>
          </p:cNvPr>
          <p:cNvSpPr/>
          <p:nvPr/>
        </p:nvSpPr>
        <p:spPr>
          <a:xfrm>
            <a:off x="6191249" y="4362792"/>
            <a:ext cx="5340350" cy="987842"/>
          </a:xfrm>
          <a:prstGeom prst="rect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D7CE25-6FCE-48EB-BF7A-9C2A9C626D7A}"/>
              </a:ext>
            </a:extLst>
          </p:cNvPr>
          <p:cNvSpPr txBox="1"/>
          <p:nvPr/>
        </p:nvSpPr>
        <p:spPr>
          <a:xfrm>
            <a:off x="5316500" y="5193501"/>
            <a:ext cx="202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预测集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chemeClr val="accent6"/>
                </a:solidFill>
              </a:rPr>
              <a:t>Testing Set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5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K-means——</a:t>
            </a:r>
            <a:r>
              <a:rPr lang="zh-CN" altLang="en-US" dirty="0"/>
              <a:t>算法流程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4797" y="1825625"/>
            <a:ext cx="5822406" cy="435133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871019" y="2091109"/>
            <a:ext cx="9399639" cy="3955729"/>
            <a:chOff x="2871019" y="2091109"/>
            <a:chExt cx="9399639" cy="3955729"/>
          </a:xfrm>
        </p:grpSpPr>
        <p:sp>
          <p:nvSpPr>
            <p:cNvPr id="5" name="矩形 4"/>
            <p:cNvSpPr/>
            <p:nvPr/>
          </p:nvSpPr>
          <p:spPr>
            <a:xfrm>
              <a:off x="2871019" y="2143432"/>
              <a:ext cx="5417575" cy="2753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087329" y="2871479"/>
              <a:ext cx="6459794" cy="119907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87329" y="4071933"/>
              <a:ext cx="3500284" cy="197490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91817" y="2091109"/>
              <a:ext cx="277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 w="0">
                    <a:solidFill>
                      <a:srgbClr val="0070C0"/>
                    </a:solidFill>
                  </a:ln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①对均值向量进行初始化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9625781" y="3009352"/>
              <a:ext cx="26448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 w="0">
                    <a:solidFill>
                      <a:srgbClr val="0070C0"/>
                    </a:solidFill>
                  </a:ln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②计算样本到每个均值向量的距离，并将该样本划入距离最小的簇中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918598" y="4949702"/>
              <a:ext cx="1925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 w="0">
                    <a:solidFill>
                      <a:srgbClr val="0070C0"/>
                    </a:solidFill>
                  </a:ln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③更新均值向量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713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K-means——</a:t>
            </a:r>
            <a:r>
              <a:rPr lang="zh-CN" altLang="en-US" dirty="0"/>
              <a:t>算法流程</a:t>
            </a:r>
          </a:p>
        </p:txBody>
      </p:sp>
      <p:pic>
        <p:nvPicPr>
          <p:cNvPr id="4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88739" y="1825625"/>
            <a:ext cx="6814521" cy="4351338"/>
          </a:xfrm>
        </p:spPr>
      </p:pic>
    </p:spTree>
    <p:extLst>
      <p:ext uri="{BB962C8B-B14F-4D97-AF65-F5344CB8AC3E}">
        <p14:creationId xmlns:p14="http://schemas.microsoft.com/office/powerpoint/2010/main" val="3969393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319" y="1355981"/>
            <a:ext cx="10303362" cy="4228742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347020" y="1846113"/>
            <a:ext cx="9561871" cy="3630454"/>
            <a:chOff x="1347020" y="1846113"/>
            <a:chExt cx="9561871" cy="3630454"/>
          </a:xfrm>
        </p:grpSpPr>
        <p:sp>
          <p:nvSpPr>
            <p:cNvPr id="13" name="矩形 12"/>
            <p:cNvSpPr/>
            <p:nvPr/>
          </p:nvSpPr>
          <p:spPr>
            <a:xfrm>
              <a:off x="1356852" y="1854054"/>
              <a:ext cx="2762864" cy="1439751"/>
            </a:xfrm>
            <a:prstGeom prst="rect">
              <a:avLst/>
            </a:prstGeom>
            <a:solidFill>
              <a:srgbClr val="F9BFAD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34231" y="1874327"/>
              <a:ext cx="2762864" cy="69166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48980" y="3714890"/>
              <a:ext cx="2762864" cy="30650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46027" y="1846113"/>
              <a:ext cx="2762864" cy="719876"/>
            </a:xfrm>
            <a:prstGeom prst="rect">
              <a:avLst/>
            </a:prstGeom>
            <a:solidFill>
              <a:srgbClr val="F9BFAD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146027" y="2953416"/>
              <a:ext cx="2762864" cy="2523151"/>
            </a:xfrm>
            <a:prstGeom prst="rect">
              <a:avLst/>
            </a:prstGeom>
            <a:solidFill>
              <a:srgbClr val="F9BFAD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47020" y="3329731"/>
              <a:ext cx="2762864" cy="21468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719484" y="2613679"/>
              <a:ext cx="2762864" cy="107341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748980" y="4073379"/>
              <a:ext cx="2762864" cy="14031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46027" y="2580212"/>
              <a:ext cx="2762864" cy="3535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76516" y="2231692"/>
            <a:ext cx="9517627" cy="2163325"/>
            <a:chOff x="1376516" y="2231692"/>
            <a:chExt cx="9517627" cy="2163325"/>
          </a:xfrm>
        </p:grpSpPr>
        <p:sp>
          <p:nvSpPr>
            <p:cNvPr id="3" name="矩形 2"/>
            <p:cNvSpPr/>
            <p:nvPr/>
          </p:nvSpPr>
          <p:spPr>
            <a:xfrm>
              <a:off x="1376516" y="3687097"/>
              <a:ext cx="2733368" cy="334296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48980" y="2231692"/>
              <a:ext cx="2733368" cy="334296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160775" y="4060721"/>
              <a:ext cx="2733368" cy="334296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39" y="5676203"/>
            <a:ext cx="6505575" cy="361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3540" y="5984447"/>
            <a:ext cx="723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0.369		         0.506	               0.166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6516" y="1874326"/>
            <a:ext cx="2733368" cy="3342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4876" y="1744746"/>
            <a:ext cx="904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algn="ctr">
              <a:defRPr sz="5400" b="0" cap="none" spc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C3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4875" y="3933352"/>
            <a:ext cx="904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algn="ctr">
              <a:defRPr sz="5400" b="0" cap="none" spc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C1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7226" y="1758715"/>
            <a:ext cx="904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algn="ctr">
              <a:defRPr sz="5400" b="0" cap="none" spc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C2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64" y="6389841"/>
            <a:ext cx="65341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1187" y="2153444"/>
            <a:ext cx="84296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68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2153444"/>
            <a:ext cx="8382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01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LVQ——</a:t>
            </a:r>
            <a:r>
              <a:rPr lang="zh-CN" altLang="en-US" dirty="0"/>
              <a:t>学习向量量化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k</a:t>
            </a:r>
            <a:r>
              <a:rPr lang="zh-CN" altLang="en-US" dirty="0"/>
              <a:t>均值算法类似，“学习向量量化”（</a:t>
            </a:r>
            <a:r>
              <a:rPr lang="en-US" altLang="zh-CN" dirty="0"/>
              <a:t>Learning Vector Quantization</a:t>
            </a:r>
            <a:r>
              <a:rPr lang="zh-CN" altLang="en-US" dirty="0"/>
              <a:t>，</a:t>
            </a:r>
            <a:r>
              <a:rPr lang="en-US" altLang="zh-CN" dirty="0"/>
              <a:t>LVQ</a:t>
            </a:r>
            <a:r>
              <a:rPr lang="zh-CN" altLang="en-US" dirty="0"/>
              <a:t>）也是试图找到一组原型向量来刻画聚类结构。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不同的是</a:t>
            </a:r>
            <a:r>
              <a:rPr lang="en-US" altLang="zh-CN" dirty="0"/>
              <a:t>LVQ</a:t>
            </a:r>
            <a:r>
              <a:rPr lang="zh-CN" altLang="en-US" dirty="0"/>
              <a:t>假设数据样本带有类别标记，即输入的数据集为</a:t>
            </a:r>
            <a:r>
              <a:rPr lang="en-US" altLang="zh-CN" dirty="0"/>
              <a:t>D = {(x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1</a:t>
            </a:r>
            <a:r>
              <a:rPr lang="en-US" altLang="zh-CN" dirty="0"/>
              <a:t>), (x</a:t>
            </a:r>
            <a:r>
              <a:rPr lang="en-US" altLang="zh-CN" baseline="-25000" dirty="0"/>
              <a:t>2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), …, (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m</a:t>
            </a:r>
            <a:r>
              <a:rPr lang="en-US" altLang="zh-CN" dirty="0" err="1"/>
              <a:t>,y</a:t>
            </a:r>
            <a:r>
              <a:rPr lang="en-US" altLang="zh-CN" baseline="-25000" dirty="0" err="1"/>
              <a:t>m</a:t>
            </a:r>
            <a:r>
              <a:rPr lang="en-US" altLang="zh-CN" dirty="0"/>
              <a:t>)} </a:t>
            </a:r>
            <a:r>
              <a:rPr lang="zh-CN" altLang="en-US" dirty="0"/>
              <a:t>，其中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zh-CN" altLang="en-US" dirty="0"/>
              <a:t>为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zh-CN" altLang="en-US" dirty="0"/>
              <a:t>的类别标记，学习过程中利用样本的这些监督信息来辅助聚类。</a:t>
            </a:r>
          </a:p>
        </p:txBody>
      </p:sp>
    </p:spTree>
    <p:extLst>
      <p:ext uri="{BB962C8B-B14F-4D97-AF65-F5344CB8AC3E}">
        <p14:creationId xmlns:p14="http://schemas.microsoft.com/office/powerpoint/2010/main" val="87339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LVQ——</a:t>
            </a:r>
            <a:r>
              <a:rPr lang="zh-CN" altLang="en-US" dirty="0"/>
              <a:t>算法流程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059" y="1825625"/>
            <a:ext cx="6459881" cy="435133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762865" y="2668836"/>
            <a:ext cx="9114763" cy="2694172"/>
            <a:chOff x="2762865" y="2668836"/>
            <a:chExt cx="9114763" cy="2694172"/>
          </a:xfrm>
        </p:grpSpPr>
        <p:sp>
          <p:nvSpPr>
            <p:cNvPr id="5" name="矩形 4"/>
            <p:cNvSpPr/>
            <p:nvPr/>
          </p:nvSpPr>
          <p:spPr>
            <a:xfrm>
              <a:off x="2762865" y="2703871"/>
              <a:ext cx="3834580" cy="33429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013587" y="3274142"/>
              <a:ext cx="6395884" cy="88853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13587" y="4162679"/>
              <a:ext cx="2757948" cy="110464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9502705" y="2668836"/>
              <a:ext cx="2084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 w="0">
                    <a:solidFill>
                      <a:srgbClr val="0070C0"/>
                    </a:solidFill>
                  </a:ln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①初始化原型向量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9502705" y="3274142"/>
              <a:ext cx="237492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 w="0">
                    <a:solidFill>
                      <a:srgbClr val="0070C0"/>
                    </a:solidFill>
                  </a:ln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②计算样本与每个原型向量的距离，找出最近的原型向量 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502705" y="4162679"/>
              <a:ext cx="228108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 w="0">
                    <a:solidFill>
                      <a:srgbClr val="0070C0"/>
                    </a:solidFill>
                  </a:ln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③根据样本实际类别标记与原型向量预设的类别标记是否相等，来更新原型向量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609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95219" cy="1325563"/>
          </a:xfrm>
        </p:spPr>
        <p:txBody>
          <a:bodyPr/>
          <a:lstStyle/>
          <a:p>
            <a:r>
              <a:rPr lang="en-US" altLang="zh-CN" dirty="0"/>
              <a:t>LVQ——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319" y="1601787"/>
            <a:ext cx="10303362" cy="4228742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72102" y="2133600"/>
            <a:ext cx="10417119" cy="3739942"/>
            <a:chOff x="472102" y="2133600"/>
            <a:chExt cx="10417119" cy="3739942"/>
          </a:xfrm>
        </p:grpSpPr>
        <p:sp>
          <p:nvSpPr>
            <p:cNvPr id="18" name="矩形 17"/>
            <p:cNvSpPr/>
            <p:nvPr/>
          </p:nvSpPr>
          <p:spPr>
            <a:xfrm>
              <a:off x="8126357" y="2143227"/>
              <a:ext cx="2762864" cy="28534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34232" y="2133600"/>
              <a:ext cx="2762864" cy="35887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376516" y="5063612"/>
              <a:ext cx="2762864" cy="6587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2102" y="4950212"/>
              <a:ext cx="90441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C2</a:t>
              </a:r>
              <a:endParaRPr kumimoji="0" lang="zh-CN" altLang="en-US" sz="5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2101" y="2143227"/>
            <a:ext cx="11306016" cy="3579147"/>
            <a:chOff x="472101" y="2143227"/>
            <a:chExt cx="11306016" cy="3579147"/>
          </a:xfrm>
        </p:grpSpPr>
        <p:sp>
          <p:nvSpPr>
            <p:cNvPr id="20" name="矩形 19"/>
            <p:cNvSpPr/>
            <p:nvPr/>
          </p:nvSpPr>
          <p:spPr>
            <a:xfrm>
              <a:off x="8116525" y="2485231"/>
              <a:ext cx="2762864" cy="323714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76516" y="2143227"/>
              <a:ext cx="2762864" cy="288551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0873703" y="3585982"/>
              <a:ext cx="90441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 w="0"/>
                  <a:solidFill>
                    <a:srgbClr val="FFC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C1</a:t>
              </a:r>
              <a:endParaRPr kumimoji="0" lang="zh-CN" altLang="en-US" sz="5400" b="0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72101" y="3124317"/>
              <a:ext cx="9044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 w="0"/>
                  <a:solidFill>
                    <a:srgbClr val="FFC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C1</a:t>
              </a:r>
              <a:endParaRPr kumimoji="0" lang="zh-CN" altLang="en-US" sz="5400" b="0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799743" y="83183"/>
            <a:ext cx="4916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53701" y="83183"/>
            <a:ext cx="7865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6516" y="2133600"/>
            <a:ext cx="2762864" cy="29496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1658" y="85295"/>
            <a:ext cx="8500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0.283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0.506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0.434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0.260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0.032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37528" y="1308705"/>
            <a:ext cx="223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00394" y="94301"/>
            <a:ext cx="6976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6516" y="2477319"/>
            <a:ext cx="9512705" cy="2507227"/>
            <a:chOff x="1376516" y="2762455"/>
            <a:chExt cx="9512705" cy="2507227"/>
          </a:xfrm>
        </p:grpSpPr>
        <p:sp>
          <p:nvSpPr>
            <p:cNvPr id="12" name="矩形 11"/>
            <p:cNvSpPr/>
            <p:nvPr/>
          </p:nvSpPr>
          <p:spPr>
            <a:xfrm>
              <a:off x="1376516" y="3873474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376516" y="2762455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24400" y="2782119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34232" y="4974714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126357" y="3155745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543843" y="617521"/>
            <a:ext cx="62189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165" y="5896299"/>
            <a:ext cx="3688809" cy="64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32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0" grpId="0"/>
      <p:bldP spid="1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LVQ——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825" y="2010569"/>
            <a:ext cx="8896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0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LVQ——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558" y="1971855"/>
            <a:ext cx="89058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56647-6FCF-45F0-99BE-F516C798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报数游戏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C5CCE2-5406-4520-AB1C-ED489799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A1BD97-B4D0-40EA-860E-D192BCD26E31}"/>
              </a:ext>
            </a:extLst>
          </p:cNvPr>
          <p:cNvSpPr/>
          <p:nvPr/>
        </p:nvSpPr>
        <p:spPr>
          <a:xfrm>
            <a:off x="2621378" y="417323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8877257-FC2A-4298-B4BE-413149352433}"/>
              </a:ext>
            </a:extLst>
          </p:cNvPr>
          <p:cNvSpPr/>
          <p:nvPr/>
        </p:nvSpPr>
        <p:spPr>
          <a:xfrm>
            <a:off x="5652943" y="528532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C131AB-2B56-40BD-9167-1EC9C8BA73B1}"/>
              </a:ext>
            </a:extLst>
          </p:cNvPr>
          <p:cNvSpPr/>
          <p:nvPr/>
        </p:nvSpPr>
        <p:spPr>
          <a:xfrm>
            <a:off x="2231934" y="392621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3722704-4DE1-48D3-8982-F3A3AB4990CE}"/>
              </a:ext>
            </a:extLst>
          </p:cNvPr>
          <p:cNvSpPr/>
          <p:nvPr/>
        </p:nvSpPr>
        <p:spPr>
          <a:xfrm>
            <a:off x="6232886" y="5496977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99E39F-26BC-45C2-904D-FB93AF727743}"/>
              </a:ext>
            </a:extLst>
          </p:cNvPr>
          <p:cNvSpPr/>
          <p:nvPr/>
        </p:nvSpPr>
        <p:spPr>
          <a:xfrm>
            <a:off x="2416049" y="528532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CF2529-9ADD-47BB-B348-EF5086FC4335}"/>
              </a:ext>
            </a:extLst>
          </p:cNvPr>
          <p:cNvSpPr/>
          <p:nvPr/>
        </p:nvSpPr>
        <p:spPr>
          <a:xfrm>
            <a:off x="2005391" y="4961140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FBD0BBE-2B9A-42DF-BA79-B087EE1659B4}"/>
              </a:ext>
            </a:extLst>
          </p:cNvPr>
          <p:cNvSpPr/>
          <p:nvPr/>
        </p:nvSpPr>
        <p:spPr>
          <a:xfrm>
            <a:off x="4828891" y="337718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C85001-5C87-4FA0-874A-F237619E7796}"/>
              </a:ext>
            </a:extLst>
          </p:cNvPr>
          <p:cNvSpPr/>
          <p:nvPr/>
        </p:nvSpPr>
        <p:spPr>
          <a:xfrm>
            <a:off x="5239549" y="361767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1C615D-84CE-4907-8E71-79564F2B4818}"/>
              </a:ext>
            </a:extLst>
          </p:cNvPr>
          <p:cNvSpPr/>
          <p:nvPr/>
        </p:nvSpPr>
        <p:spPr>
          <a:xfrm>
            <a:off x="6156230" y="4951382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6C922B-ADD7-4B18-B097-71C3FDE0A063}"/>
              </a:ext>
            </a:extLst>
          </p:cNvPr>
          <p:cNvSpPr txBox="1"/>
          <p:nvPr/>
        </p:nvSpPr>
        <p:spPr>
          <a:xfrm>
            <a:off x="4104520" y="4130066"/>
            <a:ext cx="59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3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39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高斯混合聚类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LVQ</a:t>
            </a:r>
            <a:r>
              <a:rPr lang="zh-CN" altLang="en-US" dirty="0"/>
              <a:t>使用原型向量来刻画聚类结构不同，高斯混合聚类采用概率模型来表达聚类原型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高斯分布</a:t>
            </a:r>
            <a:r>
              <a:rPr lang="en-US" altLang="zh-CN" dirty="0"/>
              <a:t>——</a:t>
            </a:r>
            <a:r>
              <a:rPr lang="zh-CN" altLang="en-US" dirty="0"/>
              <a:t>正态分布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高斯混合模型就是几个正态分布的叠加，每一个正态分布代表一个类别</a:t>
            </a:r>
          </a:p>
        </p:txBody>
      </p:sp>
    </p:spTree>
    <p:extLst>
      <p:ext uri="{BB962C8B-B14F-4D97-AF65-F5344CB8AC3E}">
        <p14:creationId xmlns:p14="http://schemas.microsoft.com/office/powerpoint/2010/main" val="400813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高斯混合聚类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06" y="365125"/>
            <a:ext cx="4699820" cy="6196090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8201" y="2231923"/>
            <a:ext cx="5169309" cy="3945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高斯混合聚类得到的是每个样本点属于各个类的概率，而不是判定它完全属于一个类，所以有时也会被称为软聚类。</a:t>
            </a:r>
          </a:p>
        </p:txBody>
      </p:sp>
    </p:spTree>
    <p:extLst>
      <p:ext uri="{BB962C8B-B14F-4D97-AF65-F5344CB8AC3E}">
        <p14:creationId xmlns:p14="http://schemas.microsoft.com/office/powerpoint/2010/main" val="1683812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算法流程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7548" y="1825625"/>
            <a:ext cx="4956904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2968" y="2054942"/>
            <a:ext cx="4572000" cy="2654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19947" y="2483959"/>
            <a:ext cx="4601497" cy="87867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86450" y="2588491"/>
            <a:ext cx="23794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>
                  <a:solidFill>
                    <a:srgbClr val="0070C0"/>
                  </a:solidFill>
                </a:ln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②针对每一个样本，计算其在各个高斯分布下的概率</a:t>
            </a:r>
          </a:p>
        </p:txBody>
      </p:sp>
      <p:sp>
        <p:nvSpPr>
          <p:cNvPr id="8" name="矩形 7"/>
          <p:cNvSpPr/>
          <p:nvPr/>
        </p:nvSpPr>
        <p:spPr>
          <a:xfrm>
            <a:off x="3519947" y="3362632"/>
            <a:ext cx="5555227" cy="16813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42968" y="5479495"/>
            <a:ext cx="3362632" cy="8623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86450" y="1952576"/>
            <a:ext cx="2084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>
                  <a:solidFill>
                    <a:srgbClr val="0070C0"/>
                  </a:solidFill>
                </a:ln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①初始化模型参数 </a:t>
            </a:r>
          </a:p>
        </p:txBody>
      </p:sp>
      <p:sp>
        <p:nvSpPr>
          <p:cNvPr id="11" name="矩形 10"/>
          <p:cNvSpPr/>
          <p:nvPr/>
        </p:nvSpPr>
        <p:spPr>
          <a:xfrm>
            <a:off x="9586450" y="4048979"/>
            <a:ext cx="1853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>
                  <a:solidFill>
                    <a:srgbClr val="0070C0"/>
                  </a:solidFill>
                </a:ln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③更新模型参数 </a:t>
            </a:r>
            <a:endParaRPr kumimoji="0" lang="en-US" altLang="zh-CN" sz="1800" b="0" i="0" u="none" strike="noStrike" kern="1200" cap="none" spc="0" normalizeH="0" baseline="0" noProof="0" dirty="0">
              <a:ln w="0">
                <a:solidFill>
                  <a:srgbClr val="0070C0"/>
                </a:solidFill>
              </a:ln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86451" y="5725984"/>
            <a:ext cx="2379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>
                  <a:solidFill>
                    <a:srgbClr val="0070C0"/>
                  </a:solidFill>
                </a:ln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④根据高斯混合分布确定簇划分</a:t>
            </a:r>
          </a:p>
        </p:txBody>
      </p:sp>
    </p:spTree>
    <p:extLst>
      <p:ext uri="{BB962C8B-B14F-4D97-AF65-F5344CB8AC3E}">
        <p14:creationId xmlns:p14="http://schemas.microsoft.com/office/powerpoint/2010/main" val="4279023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19" y="1601787"/>
            <a:ext cx="10303362" cy="422874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76516" y="2138275"/>
            <a:ext cx="2762864" cy="2949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76516" y="2506777"/>
            <a:ext cx="9527458" cy="3923743"/>
            <a:chOff x="1376516" y="2506777"/>
            <a:chExt cx="9527458" cy="3923743"/>
          </a:xfrm>
        </p:grpSpPr>
        <p:sp>
          <p:nvSpPr>
            <p:cNvPr id="10" name="矩形 9"/>
            <p:cNvSpPr/>
            <p:nvPr/>
          </p:nvSpPr>
          <p:spPr>
            <a:xfrm>
              <a:off x="1376516" y="3952131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141110" y="2506777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141110" y="4335577"/>
              <a:ext cx="2762864" cy="294968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7404" y="5785911"/>
              <a:ext cx="8527640" cy="644609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98" y="6348546"/>
            <a:ext cx="4000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22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20" y="3930990"/>
            <a:ext cx="7118556" cy="2103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80" y="1798843"/>
            <a:ext cx="6330436" cy="16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42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7" y="1557337"/>
            <a:ext cx="8391525" cy="37433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802195" y="2576051"/>
            <a:ext cx="2821856" cy="1959129"/>
            <a:chOff x="2802195" y="2576051"/>
            <a:chExt cx="2821856" cy="1959129"/>
          </a:xfrm>
        </p:grpSpPr>
        <p:sp>
          <p:nvSpPr>
            <p:cNvPr id="6" name="椭圆 5"/>
            <p:cNvSpPr/>
            <p:nvPr/>
          </p:nvSpPr>
          <p:spPr>
            <a:xfrm>
              <a:off x="2802195" y="3057832"/>
              <a:ext cx="1415844" cy="1445342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667432" y="2576051"/>
              <a:ext cx="1868129" cy="904568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375508" y="3057832"/>
              <a:ext cx="1248543" cy="1477348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31744" y="2552980"/>
            <a:ext cx="2917568" cy="1959129"/>
            <a:chOff x="2802195" y="2576051"/>
            <a:chExt cx="2917568" cy="1959129"/>
          </a:xfrm>
        </p:grpSpPr>
        <p:sp>
          <p:nvSpPr>
            <p:cNvPr id="12" name="椭圆 11"/>
            <p:cNvSpPr/>
            <p:nvPr/>
          </p:nvSpPr>
          <p:spPr>
            <a:xfrm>
              <a:off x="2802195" y="3425032"/>
              <a:ext cx="1406011" cy="1078142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01961" y="2576051"/>
              <a:ext cx="2172929" cy="927639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375508" y="3277548"/>
              <a:ext cx="1344255" cy="1257632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070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GMM——</a:t>
            </a:r>
            <a:r>
              <a:rPr lang="zh-CN" altLang="en-US" dirty="0"/>
              <a:t>算法实例演示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581150"/>
            <a:ext cx="8324850" cy="36957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802195" y="2576049"/>
            <a:ext cx="2821856" cy="1959131"/>
            <a:chOff x="2802195" y="2576049"/>
            <a:chExt cx="2821856" cy="1959131"/>
          </a:xfrm>
        </p:grpSpPr>
        <p:sp>
          <p:nvSpPr>
            <p:cNvPr id="6" name="椭圆 5"/>
            <p:cNvSpPr/>
            <p:nvPr/>
          </p:nvSpPr>
          <p:spPr>
            <a:xfrm>
              <a:off x="2802195" y="3372464"/>
              <a:ext cx="1376515" cy="1130709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0133" y="2576049"/>
              <a:ext cx="1675325" cy="1002893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656649" y="2654710"/>
              <a:ext cx="967402" cy="1880470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00567" y="2365324"/>
            <a:ext cx="2680368" cy="2179688"/>
            <a:chOff x="3018502" y="2355492"/>
            <a:chExt cx="2680368" cy="2179688"/>
          </a:xfrm>
        </p:grpSpPr>
        <p:sp>
          <p:nvSpPr>
            <p:cNvPr id="11" name="椭圆 10"/>
            <p:cNvSpPr/>
            <p:nvPr/>
          </p:nvSpPr>
          <p:spPr>
            <a:xfrm>
              <a:off x="3018502" y="3087330"/>
              <a:ext cx="1091382" cy="1415844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060722" y="2355492"/>
              <a:ext cx="580103" cy="2137849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640825" y="2566217"/>
              <a:ext cx="1058045" cy="1968963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773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179C6-21D9-4B55-86B2-5E615EE44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03950-2896-40DA-9063-A80E9235A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杜星波</a:t>
            </a:r>
          </a:p>
        </p:txBody>
      </p:sp>
    </p:spTree>
    <p:extLst>
      <p:ext uri="{BB962C8B-B14F-4D97-AF65-F5344CB8AC3E}">
        <p14:creationId xmlns:p14="http://schemas.microsoft.com/office/powerpoint/2010/main" val="1429638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密度聚类原理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AAAE5-12C3-438F-972E-83B2F9F2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假定类别可以通过</a:t>
            </a:r>
            <a:r>
              <a:rPr lang="zh-CN" altLang="en-US" dirty="0">
                <a:solidFill>
                  <a:srgbClr val="FF0000"/>
                </a:solidFill>
              </a:rPr>
              <a:t>样本分布的紧密程度</a:t>
            </a:r>
            <a:r>
              <a:rPr lang="zh-CN" altLang="en-US" dirty="0"/>
              <a:t>决定。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通过将</a:t>
            </a:r>
            <a:r>
              <a:rPr lang="zh-CN" altLang="en-US" dirty="0">
                <a:solidFill>
                  <a:srgbClr val="FF0000"/>
                </a:solidFill>
              </a:rPr>
              <a:t>紧密相连的样本</a:t>
            </a:r>
            <a:r>
              <a:rPr lang="zh-CN" altLang="en-US" dirty="0"/>
              <a:t>划为一类，得到一个聚类类别。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通过将各组紧密相连的样本</a:t>
            </a:r>
            <a:r>
              <a:rPr lang="zh-CN" altLang="en-US" dirty="0">
                <a:solidFill>
                  <a:srgbClr val="FF0000"/>
                </a:solidFill>
              </a:rPr>
              <a:t>划为各个不同的类别</a:t>
            </a:r>
            <a:r>
              <a:rPr lang="zh-CN" altLang="en-US" dirty="0"/>
              <a:t>，得到最终的聚类结果。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365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密度聚类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AAAE5-12C3-438F-972E-83B2F9F2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05" y="1536867"/>
            <a:ext cx="10515600" cy="47516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密度聚类的主要特点是能将密度足够大的相邻区域连接，能有效处理异常数据，主要用于对空间数据的聚类。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典型算法：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DBSCAN</a:t>
            </a:r>
            <a:r>
              <a:rPr lang="zh-CN" altLang="en-US" dirty="0"/>
              <a:t>：不断生长足够高密度的区域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OPTICS</a:t>
            </a:r>
            <a:r>
              <a:rPr lang="zh-CN" altLang="en-US" dirty="0"/>
              <a:t>：针对数据在空间中呈现的不同密度分不对</a:t>
            </a:r>
            <a:r>
              <a:rPr lang="en-US" altLang="zh-CN" dirty="0"/>
              <a:t>DBSCAN</a:t>
            </a:r>
            <a:r>
              <a:rPr lang="zh-CN" altLang="en-US" dirty="0"/>
              <a:t>作了改进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DENCLUE</a:t>
            </a:r>
            <a:r>
              <a:rPr lang="zh-CN" altLang="en-US" dirty="0"/>
              <a:t>：根据数据点在属性空间中的密度进行聚类，密度和网格与处理的结合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CLIQUE</a:t>
            </a:r>
            <a:r>
              <a:rPr lang="zh-CN" altLang="en-US" dirty="0"/>
              <a:t>：结合网格和密度聚类的思想，能处理大规模高维度数据</a:t>
            </a:r>
          </a:p>
        </p:txBody>
      </p:sp>
    </p:spTree>
    <p:extLst>
      <p:ext uri="{BB962C8B-B14F-4D97-AF65-F5344CB8AC3E}">
        <p14:creationId xmlns:p14="http://schemas.microsoft.com/office/powerpoint/2010/main" val="1923270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56647-6FCF-45F0-99BE-F516C798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报数游戏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C5CCE2-5406-4520-AB1C-ED489799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A1BD97-B4D0-40EA-860E-D192BCD26E31}"/>
              </a:ext>
            </a:extLst>
          </p:cNvPr>
          <p:cNvSpPr/>
          <p:nvPr/>
        </p:nvSpPr>
        <p:spPr>
          <a:xfrm>
            <a:off x="2823281" y="3924737"/>
            <a:ext cx="410658" cy="4106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8877257-FC2A-4298-B4BE-413149352433}"/>
              </a:ext>
            </a:extLst>
          </p:cNvPr>
          <p:cNvSpPr/>
          <p:nvPr/>
        </p:nvSpPr>
        <p:spPr>
          <a:xfrm>
            <a:off x="5305255" y="5296880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C131AB-2B56-40BD-9167-1EC9C8BA73B1}"/>
              </a:ext>
            </a:extLst>
          </p:cNvPr>
          <p:cNvSpPr/>
          <p:nvPr/>
        </p:nvSpPr>
        <p:spPr>
          <a:xfrm>
            <a:off x="2565249" y="3857269"/>
            <a:ext cx="410658" cy="4106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3722704-4DE1-48D3-8982-F3A3AB4990CE}"/>
              </a:ext>
            </a:extLst>
          </p:cNvPr>
          <p:cNvSpPr/>
          <p:nvPr/>
        </p:nvSpPr>
        <p:spPr>
          <a:xfrm>
            <a:off x="5408834" y="5551063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99E39F-26BC-45C2-904D-FB93AF727743}"/>
              </a:ext>
            </a:extLst>
          </p:cNvPr>
          <p:cNvSpPr/>
          <p:nvPr/>
        </p:nvSpPr>
        <p:spPr>
          <a:xfrm>
            <a:off x="2766473" y="4131671"/>
            <a:ext cx="410658" cy="4106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CF2529-9ADD-47BB-B348-EF5086FC4335}"/>
              </a:ext>
            </a:extLst>
          </p:cNvPr>
          <p:cNvSpPr/>
          <p:nvPr/>
        </p:nvSpPr>
        <p:spPr>
          <a:xfrm>
            <a:off x="2561144" y="3992205"/>
            <a:ext cx="410658" cy="4106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FBD0BBE-2B9A-42DF-BA79-B087EE1659B4}"/>
              </a:ext>
            </a:extLst>
          </p:cNvPr>
          <p:cNvSpPr/>
          <p:nvPr/>
        </p:nvSpPr>
        <p:spPr>
          <a:xfrm>
            <a:off x="4828891" y="337718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C85001-5C87-4FA0-874A-F237619E7796}"/>
              </a:ext>
            </a:extLst>
          </p:cNvPr>
          <p:cNvSpPr/>
          <p:nvPr/>
        </p:nvSpPr>
        <p:spPr>
          <a:xfrm>
            <a:off x="4828891" y="3512126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1C615D-84CE-4907-8E71-79564F2B4818}"/>
              </a:ext>
            </a:extLst>
          </p:cNvPr>
          <p:cNvSpPr/>
          <p:nvPr/>
        </p:nvSpPr>
        <p:spPr>
          <a:xfrm>
            <a:off x="5405187" y="5453355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53DC74-DF7D-46FB-88EE-92DD4C31C322}"/>
              </a:ext>
            </a:extLst>
          </p:cNvPr>
          <p:cNvSpPr txBox="1"/>
          <p:nvPr/>
        </p:nvSpPr>
        <p:spPr>
          <a:xfrm>
            <a:off x="4104520" y="4130066"/>
            <a:ext cx="59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3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4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AAAE5-12C3-438F-972E-83B2F9F2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altLang="zh-CN" dirty="0"/>
              <a:t>DBSCAN: Ester, et al. (KDD’96)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DBSCAN</a:t>
            </a: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邻域</a:t>
            </a:r>
            <a:r>
              <a:rPr lang="zh-CN" altLang="en-US" dirty="0"/>
              <a:t>来描述样本集的</a:t>
            </a:r>
            <a:r>
              <a:rPr lang="zh-CN" altLang="en-US" dirty="0">
                <a:solidFill>
                  <a:srgbClr val="FF0000"/>
                </a:solidFill>
              </a:rPr>
              <a:t>紧密程度</a:t>
            </a:r>
            <a:r>
              <a:rPr lang="zh-CN" altLang="en-US" dirty="0"/>
              <a:t>，参数（</a:t>
            </a:r>
            <a:r>
              <a:rPr lang="en-US" altLang="zh-CN" dirty="0"/>
              <a:t>ε</a:t>
            </a:r>
            <a:r>
              <a:rPr lang="zh-CN" altLang="en-US" dirty="0"/>
              <a:t>，</a:t>
            </a:r>
            <a:r>
              <a:rPr lang="en-US" altLang="zh-CN" dirty="0" err="1"/>
              <a:t>MinPts</a:t>
            </a:r>
            <a:r>
              <a:rPr lang="zh-CN" altLang="en-US" dirty="0"/>
              <a:t>）用来描述邻域的</a:t>
            </a:r>
            <a:r>
              <a:rPr lang="zh-CN" altLang="en-US" dirty="0">
                <a:solidFill>
                  <a:srgbClr val="FF0000"/>
                </a:solidFill>
              </a:rPr>
              <a:t>样本分布紧密程度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487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的一些概念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72074"/>
                <a:ext cx="6094445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ε-</a:t>
                </a:r>
                <a:r>
                  <a:rPr lang="zh-CN" altLang="en-US" dirty="0"/>
                  <a:t>邻域：对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</a:t>
                </a:r>
                <a:r>
                  <a:rPr lang="en-US" altLang="zh-CN" dirty="0"/>
                  <a:t>ε-</a:t>
                </a:r>
                <a:r>
                  <a:rPr lang="zh-CN" altLang="en-US" dirty="0"/>
                  <a:t>邻域包含样本集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中与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的距离不大于</a:t>
                </a:r>
                <a:r>
                  <a:rPr lang="en-US" altLang="zh-CN" dirty="0"/>
                  <a:t>ε</a:t>
                </a:r>
                <a:r>
                  <a:rPr lang="zh-CN" altLang="en-US" dirty="0"/>
                  <a:t>的样本，即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ε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72074"/>
                <a:ext cx="6094445" cy="4351338"/>
              </a:xfrm>
              <a:blipFill>
                <a:blip r:embed="rId3"/>
                <a:stretch>
                  <a:fillRect l="-1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images2015.cnblogs.com/blog/1042406/201612/1042406-20161222112847323-1346197243.png">
            <a:extLst>
              <a:ext uri="{FF2B5EF4-FFF2-40B4-BE49-F238E27FC236}">
                <a16:creationId xmlns:a16="http://schemas.microsoft.com/office/drawing/2014/main" id="{741F57D2-6F16-4680-8889-96143A15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0" y="2572074"/>
            <a:ext cx="4170395" cy="25677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2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的一些概念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72074"/>
                <a:ext cx="612243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核心对象（</a:t>
                </a:r>
                <a:r>
                  <a:rPr lang="en-US" altLang="zh-CN" dirty="0"/>
                  <a:t>core object</a:t>
                </a:r>
                <a:r>
                  <a:rPr lang="zh-CN" altLang="en-US" dirty="0"/>
                  <a:t>）：若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ε</m:t>
                    </m:r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nor/>
                      </m:rPr>
                      <a:rPr lang="zh-CN" altLang="en-US" dirty="0"/>
                      <m:t>邻域</m:t>
                    </m:r>
                  </m:oMath>
                </a14:m>
                <a:r>
                  <a:rPr lang="zh-CN" altLang="en-US" dirty="0"/>
                  <a:t>至少包含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zh-CN" altLang="en-US" dirty="0"/>
                  <a:t>个样本，即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ε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是一个核心对象。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72074"/>
                <a:ext cx="6122437" cy="4351338"/>
              </a:xfrm>
              <a:blipFill>
                <a:blip r:embed="rId2"/>
                <a:stretch>
                  <a:fillRect l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mages2015.cnblogs.com/blog/1042406/201612/1042406-20161222112847323-1346197243.png">
            <a:extLst>
              <a:ext uri="{FF2B5EF4-FFF2-40B4-BE49-F238E27FC236}">
                <a16:creationId xmlns:a16="http://schemas.microsoft.com/office/drawing/2014/main" id="{D0AAE850-043D-4A19-B408-9F031E65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0" y="2572074"/>
            <a:ext cx="4170395" cy="25677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19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的一些概念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91" y="2506662"/>
                <a:ext cx="673825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密度直达（</a:t>
                </a:r>
                <a:r>
                  <a:rPr lang="en-US" altLang="zh-CN" dirty="0"/>
                  <a:t>directly density-reachable</a:t>
                </a:r>
                <a:r>
                  <a:rPr lang="zh-CN" altLang="en-US" dirty="0"/>
                  <a:t>）：若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位于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ε</m:t>
                    </m:r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nor/>
                      </m:rPr>
                      <a:rPr lang="zh-CN" altLang="en-US" dirty="0"/>
                      <m:t>邻域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是核心对象，则称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密度直达。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91" y="2506662"/>
                <a:ext cx="6738257" cy="4351338"/>
              </a:xfrm>
              <a:blipFill>
                <a:blip r:embed="rId4"/>
                <a:stretch>
                  <a:fillRect l="-1627" r="-3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images2015.cnblogs.com/blog/1042406/201612/1042406-20161222112847323-1346197243.png">
            <a:extLst>
              <a:ext uri="{FF2B5EF4-FFF2-40B4-BE49-F238E27FC236}">
                <a16:creationId xmlns:a16="http://schemas.microsoft.com/office/drawing/2014/main" id="{C66F78BC-0AB6-494C-B155-3BCFAE45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0" y="2572074"/>
            <a:ext cx="4170395" cy="25677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39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的一些概念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91" y="2506662"/>
                <a:ext cx="673825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密度可达（</a:t>
                </a:r>
                <a:r>
                  <a:rPr lang="en-US" altLang="zh-CN" dirty="0"/>
                  <a:t>density-reachable</a:t>
                </a:r>
                <a:r>
                  <a:rPr lang="zh-CN" altLang="en-US" dirty="0"/>
                  <a:t>）：对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，若存在样本序列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密度直达，则称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密度可达。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91" y="2506662"/>
                <a:ext cx="6738257" cy="4351338"/>
              </a:xfrm>
              <a:blipFill>
                <a:blip r:embed="rId2"/>
                <a:stretch>
                  <a:fillRect l="-1627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mages2015.cnblogs.com/blog/1042406/201612/1042406-20161222112847323-1346197243.png">
            <a:extLst>
              <a:ext uri="{FF2B5EF4-FFF2-40B4-BE49-F238E27FC236}">
                <a16:creationId xmlns:a16="http://schemas.microsoft.com/office/drawing/2014/main" id="{0F599F0F-2637-42A0-9AAE-3C8132F8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0" y="2572074"/>
            <a:ext cx="4170395" cy="25677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985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的一些概念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91" y="2506662"/>
                <a:ext cx="673825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密度相连（</a:t>
                </a:r>
                <a:r>
                  <a:rPr lang="en-US" altLang="zh-CN" dirty="0"/>
                  <a:t>density-connected</a:t>
                </a:r>
                <a:r>
                  <a:rPr lang="zh-CN" altLang="en-US" dirty="0"/>
                  <a:t>）：对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，若存在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均由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密度可达，则称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密度相连。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3AAAE5-12C3-438F-972E-83B2F9F25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91" y="2506662"/>
                <a:ext cx="6738257" cy="4351338"/>
              </a:xfrm>
              <a:blipFill>
                <a:blip r:embed="rId2"/>
                <a:stretch>
                  <a:fillRect l="-1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mages2015.cnblogs.com/blog/1042406/201612/1042406-20161222112847323-1346197243.png">
            <a:extLst>
              <a:ext uri="{FF2B5EF4-FFF2-40B4-BE49-F238E27FC236}">
                <a16:creationId xmlns:a16="http://schemas.microsoft.com/office/drawing/2014/main" id="{103B9F30-EEE1-46DE-BFE1-0198F5CFE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0" y="2572074"/>
            <a:ext cx="4170395" cy="25677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916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的簇</a:t>
            </a:r>
            <a:r>
              <a:rPr lang="en-US" altLang="zh-CN" dirty="0"/>
              <a:t>(cluster)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AAAE5-12C3-438F-972E-83B2F9F2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70" y="1954924"/>
            <a:ext cx="857598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由这些概念，</a:t>
            </a:r>
            <a:r>
              <a:rPr lang="en-US" altLang="zh-CN" dirty="0"/>
              <a:t>DBSCAN</a:t>
            </a:r>
            <a:r>
              <a:rPr lang="zh-CN" altLang="en-US" dirty="0"/>
              <a:t>将“簇</a:t>
            </a:r>
            <a:r>
              <a:rPr lang="en-US" altLang="zh-CN" dirty="0"/>
              <a:t>(cluster)</a:t>
            </a:r>
            <a:r>
              <a:rPr lang="zh-CN" altLang="en-US" dirty="0"/>
              <a:t>”定义为：由密度可达（</a:t>
            </a:r>
            <a:r>
              <a:rPr lang="en-US" altLang="zh-CN" dirty="0"/>
              <a:t>density-reachable</a:t>
            </a:r>
            <a:r>
              <a:rPr lang="zh-CN" altLang="en-US" dirty="0"/>
              <a:t>）关系导出的最大的密度相连（</a:t>
            </a:r>
            <a:r>
              <a:rPr lang="en-US" altLang="zh-CN" dirty="0"/>
              <a:t>density-connected</a:t>
            </a:r>
            <a:r>
              <a:rPr lang="zh-CN" altLang="en-US" dirty="0"/>
              <a:t>）样本集合。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即满足：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）连接性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）最大性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810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476D-5E5C-481F-8880-F6BE0B35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的算法流程</a:t>
            </a:r>
            <a:br>
              <a:rPr lang="en-US" altLang="zh-CN" dirty="0"/>
            </a:br>
            <a:r>
              <a:rPr lang="en-US" altLang="zh-CN" sz="2200" dirty="0"/>
              <a:t>——</a:t>
            </a:r>
            <a:r>
              <a:rPr lang="en-US" altLang="zh-CN" sz="2200" b="1" dirty="0"/>
              <a:t>D</a:t>
            </a:r>
            <a:r>
              <a:rPr lang="en-US" altLang="zh-CN" sz="2200" dirty="0"/>
              <a:t>ensity-</a:t>
            </a:r>
            <a:r>
              <a:rPr lang="en-US" altLang="zh-CN" sz="2200" b="1" dirty="0"/>
              <a:t>B</a:t>
            </a:r>
            <a:r>
              <a:rPr lang="en-US" altLang="zh-CN" sz="2200" dirty="0"/>
              <a:t>ased </a:t>
            </a:r>
            <a:r>
              <a:rPr lang="en-US" altLang="zh-CN" sz="2200" b="1" dirty="0"/>
              <a:t>S</a:t>
            </a:r>
            <a:r>
              <a:rPr lang="en-US" altLang="zh-CN" sz="2200" dirty="0"/>
              <a:t>patial </a:t>
            </a:r>
            <a:r>
              <a:rPr lang="en-US" altLang="zh-CN" sz="2200" b="1" dirty="0"/>
              <a:t>C</a:t>
            </a:r>
            <a:r>
              <a:rPr lang="en-US" altLang="zh-CN" sz="2200" dirty="0"/>
              <a:t>lustering of </a:t>
            </a:r>
            <a:r>
              <a:rPr lang="en-US" altLang="zh-CN" sz="2200" b="1" dirty="0"/>
              <a:t>A</a:t>
            </a:r>
            <a:r>
              <a:rPr lang="en-US" altLang="zh-CN" sz="2200" dirty="0"/>
              <a:t>pplications with </a:t>
            </a:r>
            <a:r>
              <a:rPr lang="en-US" altLang="zh-CN" sz="2200" b="1" dirty="0"/>
              <a:t>N</a:t>
            </a:r>
            <a:r>
              <a:rPr lang="en-US" altLang="zh-CN" sz="2200" dirty="0"/>
              <a:t>oise</a:t>
            </a: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E92A55-96DE-438A-A277-1BB80CCC440E}"/>
              </a:ext>
            </a:extLst>
          </p:cNvPr>
          <p:cNvSpPr/>
          <p:nvPr/>
        </p:nvSpPr>
        <p:spPr>
          <a:xfrm>
            <a:off x="4273421" y="1982755"/>
            <a:ext cx="2024742" cy="6997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找出所有核心对象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530F2-B20D-4656-A43F-B49297A3B7CC}"/>
              </a:ext>
            </a:extLst>
          </p:cNvPr>
          <p:cNvSpPr/>
          <p:nvPr/>
        </p:nvSpPr>
        <p:spPr>
          <a:xfrm>
            <a:off x="3203510" y="3177074"/>
            <a:ext cx="4164563" cy="769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以任一未被访问的核心对象为出发点，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找出其密度可达的样本生成聚类簇</a:t>
            </a: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A1E6B43C-E00D-4172-ACBB-307219E2B225}"/>
              </a:ext>
            </a:extLst>
          </p:cNvPr>
          <p:cNvSpPr/>
          <p:nvPr/>
        </p:nvSpPr>
        <p:spPr>
          <a:xfrm>
            <a:off x="3522305" y="4287417"/>
            <a:ext cx="3526971" cy="891072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是否还有核心对象未被访问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835C099-255C-4BDF-9414-5D342D38CD07}"/>
              </a:ext>
            </a:extLst>
          </p:cNvPr>
          <p:cNvSpPr/>
          <p:nvPr/>
        </p:nvSpPr>
        <p:spPr>
          <a:xfrm>
            <a:off x="4485689" y="5682341"/>
            <a:ext cx="1600202" cy="53184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聚类完成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6079F70-21B4-492A-AB02-115B5F44AA5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285792" y="2682551"/>
            <a:ext cx="0" cy="49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AFF53EE-5DB7-409C-9F36-8E4AB6DB72C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5285791" y="3946850"/>
            <a:ext cx="1" cy="340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17E15B-E4DB-4669-97F2-9375BEC4A9F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285790" y="5178489"/>
            <a:ext cx="1" cy="50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F0E0549C-8198-4809-A2FA-859F8A954BB7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049276" y="3561962"/>
            <a:ext cx="318797" cy="1170991"/>
          </a:xfrm>
          <a:prstGeom prst="bentConnector3">
            <a:avLst>
              <a:gd name="adj1" fmla="val 171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DE12505-7EB6-4EE8-AEEC-A099FA7728DF}"/>
              </a:ext>
            </a:extLst>
          </p:cNvPr>
          <p:cNvSpPr txBox="1"/>
          <p:nvPr/>
        </p:nvSpPr>
        <p:spPr>
          <a:xfrm>
            <a:off x="6948685" y="43597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A7C07F-ED4C-4E4A-9FD3-CD016459079C}"/>
              </a:ext>
            </a:extLst>
          </p:cNvPr>
          <p:cNvSpPr txBox="1"/>
          <p:nvPr/>
        </p:nvSpPr>
        <p:spPr>
          <a:xfrm>
            <a:off x="5314066" y="51784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1163120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的实例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D</a:t>
            </a:r>
            <a:r>
              <a:rPr lang="en-US" altLang="zh-CN" sz="2400" dirty="0"/>
              <a:t>ensity-</a:t>
            </a:r>
            <a:r>
              <a:rPr lang="en-US" altLang="zh-CN" sz="2400" b="1" dirty="0"/>
              <a:t>B</a:t>
            </a:r>
            <a:r>
              <a:rPr lang="en-US" altLang="zh-CN" sz="2400" dirty="0"/>
              <a:t>ased </a:t>
            </a:r>
            <a:r>
              <a:rPr lang="en-US" altLang="zh-CN" sz="2400" b="1" dirty="0"/>
              <a:t>S</a:t>
            </a:r>
            <a:r>
              <a:rPr lang="en-US" altLang="zh-CN" sz="2400" dirty="0"/>
              <a:t>patial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of </a:t>
            </a:r>
            <a:r>
              <a:rPr lang="en-US" altLang="zh-CN" sz="2400" b="1" dirty="0"/>
              <a:t>A</a:t>
            </a:r>
            <a:r>
              <a:rPr lang="en-US" altLang="zh-CN" sz="2400" dirty="0"/>
              <a:t>pplications with </a:t>
            </a:r>
            <a:r>
              <a:rPr lang="en-US" altLang="zh-CN" sz="2400" b="1" dirty="0"/>
              <a:t>N</a:t>
            </a:r>
            <a:r>
              <a:rPr lang="en-US" altLang="zh-CN" sz="2400" dirty="0"/>
              <a:t>oise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0CC52E9-38B3-4743-8B67-A78A548FD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923" y="1690688"/>
            <a:ext cx="3063505" cy="241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91ED47-45C6-4A16-AE4E-A381F371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048" y="1690688"/>
            <a:ext cx="3033023" cy="241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CAC805-FD83-43DB-B4D0-A58B19646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35" y="4106437"/>
            <a:ext cx="3063504" cy="24005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E4CCD8-8BD8-4577-A12F-6578FB176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760" y="4106437"/>
            <a:ext cx="3031312" cy="2400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814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的优缺点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D</a:t>
            </a:r>
            <a:r>
              <a:rPr lang="en-US" altLang="zh-CN" sz="2400" dirty="0"/>
              <a:t>ensity-</a:t>
            </a:r>
            <a:r>
              <a:rPr lang="en-US" altLang="zh-CN" sz="2400" b="1" dirty="0"/>
              <a:t>B</a:t>
            </a:r>
            <a:r>
              <a:rPr lang="en-US" altLang="zh-CN" sz="2400" dirty="0"/>
              <a:t>ased </a:t>
            </a:r>
            <a:r>
              <a:rPr lang="en-US" altLang="zh-CN" sz="2400" b="1" dirty="0"/>
              <a:t>S</a:t>
            </a:r>
            <a:r>
              <a:rPr lang="en-US" altLang="zh-CN" sz="2400" dirty="0"/>
              <a:t>patial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of </a:t>
            </a:r>
            <a:r>
              <a:rPr lang="en-US" altLang="zh-CN" sz="2400" b="1" dirty="0"/>
              <a:t>A</a:t>
            </a:r>
            <a:r>
              <a:rPr lang="en-US" altLang="zh-CN" sz="2400" dirty="0"/>
              <a:t>pplications with </a:t>
            </a:r>
            <a:r>
              <a:rPr lang="en-US" altLang="zh-CN" sz="2400" b="1" dirty="0"/>
              <a:t>N</a:t>
            </a:r>
            <a:r>
              <a:rPr lang="en-US" altLang="zh-CN" sz="2400" dirty="0"/>
              <a:t>oise</a:t>
            </a:r>
            <a:endParaRPr lang="zh-CN" altLang="en-US" sz="24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822FA2B-B5BA-4868-846D-F3CDE583F2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40313"/>
            <a:ext cx="875366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latin typeface="+mn-lt"/>
              </a:rPr>
              <a:t>DBSCAN的主要</a:t>
            </a:r>
            <a:r>
              <a:rPr lang="zh-CN" altLang="zh-CN" sz="2000" dirty="0">
                <a:solidFill>
                  <a:srgbClr val="FF0000"/>
                </a:solidFill>
                <a:latin typeface="+mn-lt"/>
              </a:rPr>
              <a:t>优点</a:t>
            </a:r>
            <a:r>
              <a:rPr lang="zh-CN" altLang="zh-CN" sz="2000" dirty="0">
                <a:latin typeface="+mn-lt"/>
              </a:rPr>
              <a:t>有：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latin typeface="+mn-lt"/>
              </a:rPr>
              <a:t>1） 可以对任意形状的稠密数据集进行聚类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latin typeface="+mn-lt"/>
              </a:rPr>
              <a:t>2） 可以在聚类的同时发现异常点。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latin typeface="+mn-lt"/>
              </a:rPr>
              <a:t>3） 聚类结果没有偏倚。</a:t>
            </a:r>
            <a:endParaRPr lang="en-US" altLang="zh-CN" sz="2000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0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latin typeface="+mn-lt"/>
              </a:rPr>
              <a:t>DBSCAN的主要</a:t>
            </a:r>
            <a:r>
              <a:rPr lang="zh-CN" altLang="zh-CN" sz="2000" dirty="0">
                <a:solidFill>
                  <a:srgbClr val="FF0000"/>
                </a:solidFill>
                <a:latin typeface="+mn-lt"/>
              </a:rPr>
              <a:t>缺点</a:t>
            </a:r>
            <a:r>
              <a:rPr lang="zh-CN" altLang="zh-CN" sz="2000" dirty="0">
                <a:latin typeface="+mn-lt"/>
              </a:rPr>
              <a:t>有：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latin typeface="+mn-lt"/>
              </a:rPr>
              <a:t>1）如果样本集的密度不均匀、聚类间距差相差很大时，聚类质量较差，这时用DBSCAN聚类一般不适合。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latin typeface="+mn-lt"/>
              </a:rPr>
              <a:t>3） 调参相对于传统的K-Means之类的聚类算法稍复杂</a:t>
            </a:r>
          </a:p>
        </p:txBody>
      </p:sp>
    </p:spTree>
    <p:extLst>
      <p:ext uri="{BB962C8B-B14F-4D97-AF65-F5344CB8AC3E}">
        <p14:creationId xmlns:p14="http://schemas.microsoft.com/office/powerpoint/2010/main" val="3496773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56647-6FCF-45F0-99BE-F516C798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报数游戏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C5CCE2-5406-4520-AB1C-ED489799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A1BD97-B4D0-40EA-860E-D192BCD26E31}"/>
              </a:ext>
            </a:extLst>
          </p:cNvPr>
          <p:cNvSpPr/>
          <p:nvPr/>
        </p:nvSpPr>
        <p:spPr>
          <a:xfrm>
            <a:off x="2621378" y="417323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8877257-FC2A-4298-B4BE-413149352433}"/>
              </a:ext>
            </a:extLst>
          </p:cNvPr>
          <p:cNvSpPr/>
          <p:nvPr/>
        </p:nvSpPr>
        <p:spPr>
          <a:xfrm>
            <a:off x="5652943" y="528532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C131AB-2B56-40BD-9167-1EC9C8BA73B1}"/>
              </a:ext>
            </a:extLst>
          </p:cNvPr>
          <p:cNvSpPr/>
          <p:nvPr/>
        </p:nvSpPr>
        <p:spPr>
          <a:xfrm>
            <a:off x="2231934" y="392621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3722704-4DE1-48D3-8982-F3A3AB4990CE}"/>
              </a:ext>
            </a:extLst>
          </p:cNvPr>
          <p:cNvSpPr/>
          <p:nvPr/>
        </p:nvSpPr>
        <p:spPr>
          <a:xfrm>
            <a:off x="6232886" y="5496977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99E39F-26BC-45C2-904D-FB93AF727743}"/>
              </a:ext>
            </a:extLst>
          </p:cNvPr>
          <p:cNvSpPr/>
          <p:nvPr/>
        </p:nvSpPr>
        <p:spPr>
          <a:xfrm>
            <a:off x="2558865" y="4830921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CF2529-9ADD-47BB-B348-EF5086FC4335}"/>
              </a:ext>
            </a:extLst>
          </p:cNvPr>
          <p:cNvSpPr/>
          <p:nvPr/>
        </p:nvSpPr>
        <p:spPr>
          <a:xfrm>
            <a:off x="2055578" y="4874667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FBD0BBE-2B9A-42DF-BA79-B087EE1659B4}"/>
              </a:ext>
            </a:extLst>
          </p:cNvPr>
          <p:cNvSpPr/>
          <p:nvPr/>
        </p:nvSpPr>
        <p:spPr>
          <a:xfrm>
            <a:off x="4828891" y="337718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C85001-5C87-4FA0-874A-F237619E7796}"/>
              </a:ext>
            </a:extLst>
          </p:cNvPr>
          <p:cNvSpPr/>
          <p:nvPr/>
        </p:nvSpPr>
        <p:spPr>
          <a:xfrm>
            <a:off x="5239549" y="3617679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1C615D-84CE-4907-8E71-79564F2B4818}"/>
              </a:ext>
            </a:extLst>
          </p:cNvPr>
          <p:cNvSpPr/>
          <p:nvPr/>
        </p:nvSpPr>
        <p:spPr>
          <a:xfrm>
            <a:off x="6156230" y="4951382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6C922B-ADD7-4B18-B097-71C3FDE0A063}"/>
              </a:ext>
            </a:extLst>
          </p:cNvPr>
          <p:cNvSpPr txBox="1"/>
          <p:nvPr/>
        </p:nvSpPr>
        <p:spPr>
          <a:xfrm>
            <a:off x="4104520" y="4130066"/>
            <a:ext cx="59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4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lang="zh-CN" altLang="en-US" dirty="0"/>
              <a:t>聚类效果不好的情况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D</a:t>
            </a:r>
            <a:r>
              <a:rPr lang="en-US" altLang="zh-CN" sz="2400" dirty="0"/>
              <a:t>ensity-</a:t>
            </a:r>
            <a:r>
              <a:rPr lang="en-US" altLang="zh-CN" sz="2400" b="1" dirty="0"/>
              <a:t>B</a:t>
            </a:r>
            <a:r>
              <a:rPr lang="en-US" altLang="zh-CN" sz="2400" dirty="0"/>
              <a:t>ased </a:t>
            </a:r>
            <a:r>
              <a:rPr lang="en-US" altLang="zh-CN" sz="2400" b="1" dirty="0"/>
              <a:t>S</a:t>
            </a:r>
            <a:r>
              <a:rPr lang="en-US" altLang="zh-CN" sz="2400" dirty="0"/>
              <a:t>patial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of </a:t>
            </a:r>
            <a:r>
              <a:rPr lang="en-US" altLang="zh-CN" sz="2400" b="1" dirty="0"/>
              <a:t>A</a:t>
            </a:r>
            <a:r>
              <a:rPr lang="en-US" altLang="zh-CN" sz="2400" dirty="0"/>
              <a:t>pplications with </a:t>
            </a:r>
            <a:r>
              <a:rPr lang="en-US" altLang="zh-CN" sz="2400" b="1" dirty="0"/>
              <a:t>N</a:t>
            </a:r>
            <a:r>
              <a:rPr lang="en-US" altLang="zh-CN" sz="2400" dirty="0"/>
              <a:t>oise</a:t>
            </a:r>
            <a:endParaRPr lang="zh-CN" altLang="en-US" sz="2400" dirty="0"/>
          </a:p>
        </p:txBody>
      </p:sp>
      <p:pic>
        <p:nvPicPr>
          <p:cNvPr id="10242" name="Picture 2" descr="http://img7.ph.126.net/CxNzFzT6gHmzIrK3u9c86A==/6597870211121552607.jpg">
            <a:extLst>
              <a:ext uri="{FF2B5EF4-FFF2-40B4-BE49-F238E27FC236}">
                <a16:creationId xmlns:a16="http://schemas.microsoft.com/office/drawing/2014/main" id="{CB4338BD-A17B-4D2B-9F1F-1B1A83F20C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25" y="2030474"/>
            <a:ext cx="4163189" cy="40342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971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OPTICS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O</a:t>
            </a:r>
            <a:r>
              <a:rPr lang="en-US" altLang="zh-CN" sz="2400" dirty="0"/>
              <a:t>rdering </a:t>
            </a:r>
            <a:r>
              <a:rPr lang="en-US" altLang="zh-CN" sz="2400" b="1" dirty="0"/>
              <a:t>P</a:t>
            </a:r>
            <a:r>
              <a:rPr lang="en-US" altLang="zh-CN" sz="2400" dirty="0"/>
              <a:t>oints </a:t>
            </a:r>
            <a:r>
              <a:rPr lang="en-US" altLang="zh-CN" sz="2400" b="1" dirty="0"/>
              <a:t>T</a:t>
            </a:r>
            <a:r>
              <a:rPr lang="en-US" altLang="zh-CN" sz="2400" dirty="0"/>
              <a:t>o </a:t>
            </a:r>
            <a:r>
              <a:rPr lang="en-US" altLang="zh-CN" sz="2400" b="1" dirty="0"/>
              <a:t>I</a:t>
            </a:r>
            <a:r>
              <a:rPr lang="en-US" altLang="zh-CN" sz="2400" dirty="0"/>
              <a:t>dentify the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</a:t>
            </a:r>
            <a:r>
              <a:rPr lang="en-US" altLang="zh-CN" sz="2400" b="1" dirty="0"/>
              <a:t>S</a:t>
            </a:r>
            <a:r>
              <a:rPr lang="en-US" altLang="zh-CN" sz="2400" dirty="0"/>
              <a:t>tructure</a:t>
            </a:r>
            <a:endParaRPr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CD8285-05F3-4E85-BA9E-FA6CB7E3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altLang="zh-CN" dirty="0"/>
              <a:t>OPTICS: Ankerst, et al (SIGMOD’99)</a:t>
            </a:r>
          </a:p>
          <a:p>
            <a:pPr>
              <a:lnSpc>
                <a:spcPct val="150000"/>
              </a:lnSpc>
            </a:pPr>
            <a:endParaRPr lang="da-DK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OPTICS</a:t>
            </a:r>
            <a:r>
              <a:rPr lang="zh-CN" altLang="en-US" dirty="0"/>
              <a:t>的思想和</a:t>
            </a:r>
            <a:r>
              <a:rPr lang="en-US" altLang="zh-CN" dirty="0"/>
              <a:t>DBSCAN</a:t>
            </a:r>
            <a:r>
              <a:rPr lang="zh-CN" altLang="en-US" dirty="0"/>
              <a:t>非常相似，但是</a:t>
            </a:r>
            <a:r>
              <a:rPr lang="en-US" altLang="zh-CN" dirty="0"/>
              <a:t>OPTICS</a:t>
            </a:r>
            <a:r>
              <a:rPr lang="zh-CN" altLang="en-US" dirty="0"/>
              <a:t>可以</a:t>
            </a:r>
            <a:r>
              <a:rPr lang="zh-CN" altLang="en-US" dirty="0">
                <a:solidFill>
                  <a:srgbClr val="FF0000"/>
                </a:solidFill>
              </a:rPr>
              <a:t>获得不同密度的聚类</a:t>
            </a:r>
            <a:r>
              <a:rPr lang="zh-CN" altLang="en-US" dirty="0"/>
              <a:t>。因为</a:t>
            </a:r>
            <a:r>
              <a:rPr lang="en-US" altLang="zh-CN" dirty="0"/>
              <a:t>OPTICS</a:t>
            </a:r>
            <a:r>
              <a:rPr lang="zh-CN" altLang="en-US" dirty="0"/>
              <a:t>算法输出的是样本的一个有序队列，从这个队列里可以获得任意密度的聚类。</a:t>
            </a:r>
          </a:p>
        </p:txBody>
      </p:sp>
    </p:spTree>
    <p:extLst>
      <p:ext uri="{BB962C8B-B14F-4D97-AF65-F5344CB8AC3E}">
        <p14:creationId xmlns:p14="http://schemas.microsoft.com/office/powerpoint/2010/main" val="2228458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OPTICS</a:t>
            </a:r>
            <a:r>
              <a:rPr lang="zh-CN" altLang="en-US" dirty="0"/>
              <a:t>的一些新概念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O</a:t>
            </a:r>
            <a:r>
              <a:rPr lang="en-US" altLang="zh-CN" sz="2400" dirty="0"/>
              <a:t>rdering </a:t>
            </a:r>
            <a:r>
              <a:rPr lang="en-US" altLang="zh-CN" sz="2400" b="1" dirty="0"/>
              <a:t>P</a:t>
            </a:r>
            <a:r>
              <a:rPr lang="en-US" altLang="zh-CN" sz="2400" dirty="0"/>
              <a:t>oints </a:t>
            </a:r>
            <a:r>
              <a:rPr lang="en-US" altLang="zh-CN" sz="2400" b="1" dirty="0"/>
              <a:t>T</a:t>
            </a:r>
            <a:r>
              <a:rPr lang="en-US" altLang="zh-CN" sz="2400" dirty="0"/>
              <a:t>o </a:t>
            </a:r>
            <a:r>
              <a:rPr lang="en-US" altLang="zh-CN" sz="2400" b="1" dirty="0"/>
              <a:t>I</a:t>
            </a:r>
            <a:r>
              <a:rPr lang="en-US" altLang="zh-CN" sz="2400" dirty="0"/>
              <a:t>dentify the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</a:t>
            </a:r>
            <a:r>
              <a:rPr lang="en-US" altLang="zh-CN" sz="2400" b="1" dirty="0"/>
              <a:t>S</a:t>
            </a:r>
            <a:r>
              <a:rPr lang="en-US" altLang="zh-CN" sz="2400" dirty="0"/>
              <a:t>tructure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5CD8285-05F3-4E85-BA9E-FA6CB7E39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核心距离：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𝑐𝑜𝑟𝑒𝐷𝑖𝑠𝑡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𝑀𝑖𝑛𝑃𝑡𝑠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可达距离：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𝑟𝑒𝑎𝑐h𝐷𝑖𝑠𝑡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𝑐𝑜𝑟𝑒𝐷𝑖𝑠𝑡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5CD8285-05F3-4E85-BA9E-FA6CB7E39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806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OPTICS</a:t>
            </a:r>
            <a:r>
              <a:rPr lang="zh-CN" altLang="en-US" dirty="0"/>
              <a:t>的算法流程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O</a:t>
            </a:r>
            <a:r>
              <a:rPr lang="en-US" altLang="zh-CN" sz="2400" dirty="0"/>
              <a:t>rdering </a:t>
            </a:r>
            <a:r>
              <a:rPr lang="en-US" altLang="zh-CN" sz="2400" b="1" dirty="0"/>
              <a:t>P</a:t>
            </a:r>
            <a:r>
              <a:rPr lang="en-US" altLang="zh-CN" sz="2400" dirty="0"/>
              <a:t>oints </a:t>
            </a:r>
            <a:r>
              <a:rPr lang="en-US" altLang="zh-CN" sz="2400" b="1" dirty="0"/>
              <a:t>T</a:t>
            </a:r>
            <a:r>
              <a:rPr lang="en-US" altLang="zh-CN" sz="2400" dirty="0"/>
              <a:t>o </a:t>
            </a:r>
            <a:r>
              <a:rPr lang="en-US" altLang="zh-CN" sz="2400" b="1" dirty="0"/>
              <a:t>I</a:t>
            </a:r>
            <a:r>
              <a:rPr lang="en-US" altLang="zh-CN" sz="2400" dirty="0"/>
              <a:t>dentify the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</a:t>
            </a:r>
            <a:r>
              <a:rPr lang="en-US" altLang="zh-CN" sz="2400" b="1" dirty="0"/>
              <a:t>S</a:t>
            </a:r>
            <a:r>
              <a:rPr lang="en-US" altLang="zh-CN" sz="2400" dirty="0"/>
              <a:t>tructure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0A266565-E983-4B80-9DE3-86A782F38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775" y="1568287"/>
                <a:ext cx="10515600" cy="532915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dirty="0"/>
                  <a:t>输入：数据样本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，半径</a:t>
                </a:r>
                <a:r>
                  <a:rPr lang="en-US" altLang="zh-CN" dirty="0"/>
                  <a:t>ε</a:t>
                </a:r>
                <a:r>
                  <a:rPr lang="zh-CN" altLang="en-US" dirty="0"/>
                  <a:t>，最少点数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60000"/>
                  </a:lnSpc>
                </a:pPr>
                <a:r>
                  <a:rPr lang="en-US" altLang="zh-CN" dirty="0"/>
                  <a:t>1. </a:t>
                </a:r>
                <a:r>
                  <a:rPr lang="zh-CN" altLang="en-US" dirty="0"/>
                  <a:t>建立两个队列，有序队列和结果队列。</a:t>
                </a:r>
                <a:endParaRPr lang="en-US" altLang="zh-CN" dirty="0"/>
              </a:p>
              <a:p>
                <a:pPr>
                  <a:lnSpc>
                    <a:spcPct val="160000"/>
                  </a:lnSpc>
                </a:pPr>
                <a:r>
                  <a:rPr lang="en-US" altLang="zh-CN" dirty="0"/>
                  <a:t>2. </a:t>
                </a:r>
                <a:r>
                  <a:rPr lang="zh-CN" altLang="en-US" dirty="0"/>
                  <a:t>选取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中一个未处理且为核心对象的点，放入结果队列，找到该核心点的直接密度可达点，如果不存在于结果队列中，则放入有序队列，并按可达距离升序排列。</a:t>
                </a:r>
                <a:endParaRPr lang="en-US" altLang="zh-CN" dirty="0"/>
              </a:p>
              <a:p>
                <a:pPr>
                  <a:lnSpc>
                    <a:spcPct val="160000"/>
                  </a:lnSpc>
                </a:pPr>
                <a:r>
                  <a:rPr lang="en-US" altLang="zh-CN" dirty="0"/>
                  <a:t>3. </a:t>
                </a:r>
                <a:r>
                  <a:rPr lang="zh-CN" altLang="en-US" dirty="0"/>
                  <a:t>从有序队列中抽取第一个点，保存至结果队列中。</a:t>
                </a:r>
                <a:endParaRPr lang="en-US" altLang="zh-CN" dirty="0"/>
              </a:p>
              <a:p>
                <a:pPr>
                  <a:lnSpc>
                    <a:spcPct val="160000"/>
                  </a:lnSpc>
                </a:pPr>
                <a:r>
                  <a:rPr lang="en-US" altLang="zh-CN" dirty="0"/>
                  <a:t>3.1 </a:t>
                </a:r>
                <a:r>
                  <a:rPr lang="zh-CN" altLang="en-US" dirty="0"/>
                  <a:t>判断该点是否为核心点，不是则返回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，是的话找到其所有直接密度可达点，并将这些点放入有序队列（如果不在结果队列的话），并按可达距离重新排序，如果该点已经在有序队列中，且新的可达距离较小，则更新该点的可达距离。</a:t>
                </a:r>
                <a:endParaRPr lang="en-US" altLang="zh-CN" dirty="0"/>
              </a:p>
              <a:p>
                <a:pPr>
                  <a:lnSpc>
                    <a:spcPct val="160000"/>
                  </a:lnSpc>
                </a:pPr>
                <a:r>
                  <a:rPr lang="en-US" altLang="zh-CN" dirty="0"/>
                  <a:t>3.2 </a:t>
                </a:r>
                <a:r>
                  <a:rPr lang="zh-CN" altLang="en-US" dirty="0"/>
                  <a:t>重复步骤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，直至有序队列为空，跳至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，直到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中所有点都处理完毕。</a:t>
                </a:r>
                <a:endParaRPr lang="en-US" altLang="zh-CN" dirty="0"/>
              </a:p>
              <a:p>
                <a:pPr>
                  <a:lnSpc>
                    <a:spcPct val="160000"/>
                  </a:lnSpc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算法结束。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0A266565-E983-4B80-9DE3-86A782F38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75" y="1568287"/>
                <a:ext cx="10515600" cy="5329154"/>
              </a:xfrm>
              <a:blipFill>
                <a:blip r:embed="rId2"/>
                <a:stretch>
                  <a:fillRect l="-522" r="-2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7DB9894-8D68-40B3-9014-0576D6D4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991" y="38351"/>
            <a:ext cx="3496009" cy="2699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193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8B0CE-2E1F-4B31-AD32-F7C6813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OPTICS</a:t>
            </a:r>
            <a:r>
              <a:rPr lang="zh-CN" altLang="en-US" dirty="0"/>
              <a:t>的算法流程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en-US" altLang="zh-CN" sz="2400" b="1" dirty="0"/>
              <a:t>O</a:t>
            </a:r>
            <a:r>
              <a:rPr lang="en-US" altLang="zh-CN" sz="2400" dirty="0"/>
              <a:t>rdering </a:t>
            </a:r>
            <a:r>
              <a:rPr lang="en-US" altLang="zh-CN" sz="2400" b="1" dirty="0"/>
              <a:t>P</a:t>
            </a:r>
            <a:r>
              <a:rPr lang="en-US" altLang="zh-CN" sz="2400" dirty="0"/>
              <a:t>oints </a:t>
            </a:r>
            <a:r>
              <a:rPr lang="en-US" altLang="zh-CN" sz="2400" b="1" dirty="0"/>
              <a:t>T</a:t>
            </a:r>
            <a:r>
              <a:rPr lang="en-US" altLang="zh-CN" sz="2400" dirty="0"/>
              <a:t>o </a:t>
            </a:r>
            <a:r>
              <a:rPr lang="en-US" altLang="zh-CN" sz="2400" b="1" dirty="0"/>
              <a:t>I</a:t>
            </a:r>
            <a:r>
              <a:rPr lang="en-US" altLang="zh-CN" sz="2400" dirty="0"/>
              <a:t>dentify the </a:t>
            </a:r>
            <a:r>
              <a:rPr lang="en-US" altLang="zh-CN" sz="2400" b="1" dirty="0"/>
              <a:t>C</a:t>
            </a:r>
            <a:r>
              <a:rPr lang="en-US" altLang="zh-CN" sz="2400" dirty="0"/>
              <a:t>lustering </a:t>
            </a:r>
            <a:r>
              <a:rPr lang="en-US" altLang="zh-CN" sz="2400" b="1" dirty="0"/>
              <a:t>S</a:t>
            </a:r>
            <a:r>
              <a:rPr lang="en-US" altLang="zh-CN" sz="2400" dirty="0"/>
              <a:t>tructure</a:t>
            </a:r>
            <a:endParaRPr lang="zh-CN" altLang="en-US" sz="240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A266565-E983-4B80-9DE3-86A782F3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3" y="1690688"/>
            <a:ext cx="10515600" cy="532915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最后输出结果序列。如果该点的可达距离不大于给定半径，则该点属于当前类别。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不在结果队列中的点则该点为噪声，可以忽略。</a:t>
            </a:r>
            <a:endParaRPr lang="en-US" altLang="zh-CN" dirty="0"/>
          </a:p>
          <a:p>
            <a:pPr>
              <a:lnSpc>
                <a:spcPct val="16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65A8F9-6A9B-4F00-9F0D-426BF3FB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81" y="4032835"/>
            <a:ext cx="3496009" cy="2699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319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179C6-21D9-4B55-86B2-5E615EE44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图聚类</a:t>
            </a:r>
          </a:p>
        </p:txBody>
      </p:sp>
    </p:spTree>
    <p:extLst>
      <p:ext uri="{BB962C8B-B14F-4D97-AF65-F5344CB8AC3E}">
        <p14:creationId xmlns:p14="http://schemas.microsoft.com/office/powerpoint/2010/main" val="59139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谱聚类</a:t>
            </a:r>
            <a:br>
              <a:rPr lang="en-US" altLang="zh-CN" dirty="0"/>
            </a:br>
            <a:r>
              <a:rPr lang="en-US" altLang="zh-CN" sz="2400" dirty="0"/>
              <a:t>——spectral clustering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6B6C-B2FB-46D8-87A6-B77EE1A1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6179" cy="4351338"/>
          </a:xfrm>
        </p:spPr>
        <p:txBody>
          <a:bodyPr/>
          <a:lstStyle/>
          <a:p>
            <a:r>
              <a:rPr lang="zh-CN" altLang="en-US" dirty="0"/>
              <a:t>谱聚类是从</a:t>
            </a:r>
            <a:r>
              <a:rPr lang="zh-CN" altLang="en-US" dirty="0">
                <a:solidFill>
                  <a:srgbClr val="FF0000"/>
                </a:solidFill>
              </a:rPr>
              <a:t>图论</a:t>
            </a:r>
            <a:r>
              <a:rPr lang="zh-CN" altLang="en-US" dirty="0"/>
              <a:t>中演化出来的算法。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核心思想是把空间中的点用</a:t>
            </a:r>
            <a:r>
              <a:rPr lang="zh-CN" altLang="en-US" dirty="0">
                <a:solidFill>
                  <a:srgbClr val="FF0000"/>
                </a:solidFill>
              </a:rPr>
              <a:t>边</a:t>
            </a:r>
            <a:r>
              <a:rPr lang="zh-CN" altLang="en-US" dirty="0"/>
              <a:t>连接起来。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距离较</a:t>
            </a:r>
            <a:r>
              <a:rPr lang="zh-CN" altLang="en-US" dirty="0">
                <a:solidFill>
                  <a:srgbClr val="FF0000"/>
                </a:solidFill>
              </a:rPr>
              <a:t>小</a:t>
            </a:r>
            <a:r>
              <a:rPr lang="zh-CN" altLang="en-US" dirty="0"/>
              <a:t>的点，它们的边权值较</a:t>
            </a:r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/>
              <a:t>；反之权值较低。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通过对所有数据点组成的图进行</a:t>
            </a:r>
            <a:r>
              <a:rPr lang="zh-CN" altLang="en-US" dirty="0">
                <a:solidFill>
                  <a:srgbClr val="FF0000"/>
                </a:solidFill>
              </a:rPr>
              <a:t>切图</a:t>
            </a:r>
            <a:r>
              <a:rPr lang="zh-CN" altLang="en-US" dirty="0"/>
              <a:t>，完成聚类的目的。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26" name="Picture 2" descr="切图4">
            <a:extLst>
              <a:ext uri="{FF2B5EF4-FFF2-40B4-BE49-F238E27FC236}">
                <a16:creationId xmlns:a16="http://schemas.microsoft.com/office/drawing/2014/main" id="{88F038EE-4537-4736-A4EF-A88F88CAD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971" y="2357437"/>
            <a:ext cx="2647950" cy="21431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178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邻接矩阵</a:t>
            </a:r>
            <a:r>
              <a:rPr lang="en-US" altLang="zh-CN" dirty="0"/>
              <a:t>W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6B6C-B2FB-46D8-87A6-B77EE1A1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472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距离较</a:t>
            </a:r>
            <a:r>
              <a:rPr lang="zh-CN" altLang="en-US" dirty="0">
                <a:solidFill>
                  <a:srgbClr val="FF0000"/>
                </a:solidFill>
              </a:rPr>
              <a:t>小</a:t>
            </a:r>
            <a:r>
              <a:rPr lang="zh-CN" altLang="en-US" dirty="0"/>
              <a:t>的点，它们的边权值较</a:t>
            </a:r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/>
              <a:t>；反之权值较低。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考虑用相似度矩阵（</a:t>
            </a:r>
            <a:r>
              <a:rPr lang="en-US" altLang="zh-CN" dirty="0"/>
              <a:t>ε-</a:t>
            </a:r>
            <a:r>
              <a:rPr lang="zh-CN" altLang="en-US" dirty="0"/>
              <a:t>邻近法、</a:t>
            </a:r>
            <a:r>
              <a:rPr lang="en-US" altLang="zh-CN" dirty="0"/>
              <a:t>K-</a:t>
            </a:r>
            <a:r>
              <a:rPr lang="zh-CN" altLang="en-US" dirty="0"/>
              <a:t>邻近法、</a:t>
            </a:r>
            <a:r>
              <a:rPr lang="zh-CN" altLang="en-US" dirty="0">
                <a:solidFill>
                  <a:srgbClr val="FF0000"/>
                </a:solidFill>
              </a:rPr>
              <a:t>全连接法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FE3950-2CFB-4A82-BB33-CFDF9F59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22" y="2432655"/>
            <a:ext cx="3037578" cy="24601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7042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度矩阵</a:t>
            </a:r>
            <a:r>
              <a:rPr lang="en-US" altLang="zh-CN" dirty="0"/>
              <a:t>D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46B6C-B2FB-46D8-87A6-B77EE1A10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34726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每个点的度定义为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与它相连的所有边的权重之和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46B6C-B2FB-46D8-87A6-B77EE1A10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34726" cy="4351338"/>
              </a:xfrm>
              <a:blipFill>
                <a:blip r:embed="rId2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20A170D-9F6C-48BD-9B91-64FE5FD3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250" y="2122506"/>
            <a:ext cx="3229383" cy="26129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2215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拉普拉斯矩阵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46B6C-B2FB-46D8-87A6-B77EE1A10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8393"/>
                <a:ext cx="9701463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拉普拉斯矩阵定义为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，它具有如下性质：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</a:t>
                </a:r>
                <a:r>
                  <a:rPr lang="zh-CN" altLang="en-US" dirty="0"/>
                  <a:t>）拉普拉斯矩阵是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对称矩阵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）拉普拉斯矩阵的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所有特征值都是实数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3</a:t>
                </a:r>
                <a:r>
                  <a:rPr lang="zh-CN" altLang="en-US" dirty="0"/>
                  <a:t>）拉普拉斯矩阵都是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半正定的</a:t>
                </a:r>
                <a:r>
                  <a:rPr lang="zh-CN" altLang="en-US" dirty="0"/>
                  <a:t>，所有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特征值都大于等于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46B6C-B2FB-46D8-87A6-B77EE1A10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8393"/>
                <a:ext cx="9701463" cy="4351338"/>
              </a:xfrm>
              <a:blipFill>
                <a:blip r:embed="rId2"/>
                <a:stretch>
                  <a:fillRect l="-1131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F574FCB-41FE-486F-A037-766DD410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48" y="4745425"/>
            <a:ext cx="7591378" cy="1747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88800F-7909-4946-9226-A4D6EAEA8FDA}"/>
              </a:ext>
            </a:extLst>
          </p:cNvPr>
          <p:cNvSpPr txBox="1"/>
          <p:nvPr/>
        </p:nvSpPr>
        <p:spPr>
          <a:xfrm>
            <a:off x="10079592" y="5816419"/>
            <a:ext cx="143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95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56647-6FCF-45F0-99BE-F516C798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报数游戏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C5CCE2-5406-4520-AB1C-ED489799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A1BD97-B4D0-40EA-860E-D192BCD26E31}"/>
              </a:ext>
            </a:extLst>
          </p:cNvPr>
          <p:cNvSpPr/>
          <p:nvPr/>
        </p:nvSpPr>
        <p:spPr>
          <a:xfrm>
            <a:off x="2353536" y="4064996"/>
            <a:ext cx="410658" cy="410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8877257-FC2A-4298-B4BE-413149352433}"/>
              </a:ext>
            </a:extLst>
          </p:cNvPr>
          <p:cNvSpPr/>
          <p:nvPr/>
        </p:nvSpPr>
        <p:spPr>
          <a:xfrm>
            <a:off x="6096000" y="5631914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C131AB-2B56-40BD-9167-1EC9C8BA73B1}"/>
              </a:ext>
            </a:extLst>
          </p:cNvPr>
          <p:cNvSpPr/>
          <p:nvPr/>
        </p:nvSpPr>
        <p:spPr>
          <a:xfrm>
            <a:off x="2231934" y="3926215"/>
            <a:ext cx="410658" cy="410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3722704-4DE1-48D3-8982-F3A3AB4990CE}"/>
              </a:ext>
            </a:extLst>
          </p:cNvPr>
          <p:cNvSpPr/>
          <p:nvPr/>
        </p:nvSpPr>
        <p:spPr>
          <a:xfrm>
            <a:off x="6232886" y="5496977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99E39F-26BC-45C2-904D-FB93AF727743}"/>
              </a:ext>
            </a:extLst>
          </p:cNvPr>
          <p:cNvSpPr/>
          <p:nvPr/>
        </p:nvSpPr>
        <p:spPr>
          <a:xfrm>
            <a:off x="2148207" y="4940400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CF2529-9ADD-47BB-B348-EF5086FC4335}"/>
              </a:ext>
            </a:extLst>
          </p:cNvPr>
          <p:cNvSpPr/>
          <p:nvPr/>
        </p:nvSpPr>
        <p:spPr>
          <a:xfrm>
            <a:off x="2055578" y="4874667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FBD0BBE-2B9A-42DF-BA79-B087EE1659B4}"/>
              </a:ext>
            </a:extLst>
          </p:cNvPr>
          <p:cNvSpPr/>
          <p:nvPr/>
        </p:nvSpPr>
        <p:spPr>
          <a:xfrm>
            <a:off x="4828891" y="3377189"/>
            <a:ext cx="410658" cy="41065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C85001-5C87-4FA0-874A-F237619E7796}"/>
              </a:ext>
            </a:extLst>
          </p:cNvPr>
          <p:cNvSpPr/>
          <p:nvPr/>
        </p:nvSpPr>
        <p:spPr>
          <a:xfrm>
            <a:off x="4954826" y="3446571"/>
            <a:ext cx="410658" cy="41065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1C615D-84CE-4907-8E71-79564F2B4818}"/>
              </a:ext>
            </a:extLst>
          </p:cNvPr>
          <p:cNvSpPr/>
          <p:nvPr/>
        </p:nvSpPr>
        <p:spPr>
          <a:xfrm>
            <a:off x="6210071" y="528532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6C922B-ADD7-4B18-B097-71C3FDE0A063}"/>
              </a:ext>
            </a:extLst>
          </p:cNvPr>
          <p:cNvSpPr txBox="1"/>
          <p:nvPr/>
        </p:nvSpPr>
        <p:spPr>
          <a:xfrm>
            <a:off x="4104520" y="4130066"/>
            <a:ext cx="59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4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35B850-734A-493C-AB5F-A733D6F07235}"/>
              </a:ext>
            </a:extLst>
          </p:cNvPr>
          <p:cNvSpPr txBox="1"/>
          <p:nvPr/>
        </p:nvSpPr>
        <p:spPr>
          <a:xfrm>
            <a:off x="5823959" y="334396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报数游戏是聚类在现实生活中的一个实例</a:t>
            </a:r>
          </a:p>
        </p:txBody>
      </p:sp>
    </p:spTree>
    <p:extLst>
      <p:ext uri="{BB962C8B-B14F-4D97-AF65-F5344CB8AC3E}">
        <p14:creationId xmlns:p14="http://schemas.microsoft.com/office/powerpoint/2010/main" val="140649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切图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6B6C-B2FB-46D8-87A6-B77EE1A1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3" y="1690688"/>
            <a:ext cx="596365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切图目的：让子图内的点权重和高，子图间的点权重和低。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最小化：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050" name="Picture 2" descr="https://images2015.cnblogs.com/blog/1042406/201612/1042406-20161227180625461-1385841797.jpg">
            <a:extLst>
              <a:ext uri="{FF2B5EF4-FFF2-40B4-BE49-F238E27FC236}">
                <a16:creationId xmlns:a16="http://schemas.microsoft.com/office/drawing/2014/main" id="{4F748119-D0EA-4603-947B-575FD78D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59" y="2449010"/>
            <a:ext cx="5219689" cy="297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E9E602-ABF5-4BE7-B5CA-CD3E9B67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5411"/>
            <a:ext cx="5219689" cy="9449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5825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切图聚类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6B6C-B2FB-46D8-87A6-B77EE1A1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3" y="1690688"/>
            <a:ext cx="596365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RatioCut</a:t>
            </a:r>
            <a:r>
              <a:rPr lang="zh-CN" altLang="en-US" dirty="0"/>
              <a:t>切图（同时考虑最大化每个子图的个数）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最小化：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Ncut</a:t>
            </a:r>
            <a:r>
              <a:rPr lang="zh-CN" altLang="en-US" dirty="0"/>
              <a:t>切图（同时考虑最大化每个子图的权重和）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最小化：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050" name="Picture 2" descr="https://images2015.cnblogs.com/blog/1042406/201612/1042406-20161227180625461-1385841797.jpg">
            <a:extLst>
              <a:ext uri="{FF2B5EF4-FFF2-40B4-BE49-F238E27FC236}">
                <a16:creationId xmlns:a16="http://schemas.microsoft.com/office/drawing/2014/main" id="{4F748119-D0EA-4603-947B-575FD78D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59" y="2449010"/>
            <a:ext cx="5219689" cy="297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3604BE-EB9A-4449-8F6D-18614A13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55" y="3102423"/>
            <a:ext cx="3720565" cy="682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4236C5-EC7E-4AC7-8118-9D28B225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856" y="5324706"/>
            <a:ext cx="3886252" cy="6531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7112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切图聚类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46B6C-B2FB-46D8-87A6-B77EE1A10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3" y="1690688"/>
                <a:ext cx="10643937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RatioCut</a:t>
                </a:r>
                <a:r>
                  <a:rPr lang="zh-CN" altLang="en-US" dirty="0"/>
                  <a:t>切图（同时考虑最大化每个子图的个数）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最小化：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引入指示向量：</a:t>
                </a:r>
                <a14:m>
                  <m:oMath xmlns:m="http://schemas.openxmlformats.org/officeDocument/2006/math"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altLang="zh-CN" i="1" baseline="-25000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altLang="zh-CN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altLang="zh-CN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altLang="zh-CN" i="1" dirty="0">
                            <a:latin typeface="Cambria Math" panose="02040503050406030204" pitchFamily="18" charset="0"/>
                          </a:rPr>
                          <m:t>,..</m:t>
                        </m:r>
                        <m:r>
                          <a:rPr lang="pt-BR" altLang="zh-CN" i="1" dirty="0">
                            <a:latin typeface="Cambria Math" panose="02040503050406030204" pitchFamily="18" charset="0"/>
                          </a:rPr>
                          <m:t>h𝑘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altLang="zh-CN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pt-BR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46B6C-B2FB-46D8-87A6-B77EE1A10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3" y="1690688"/>
                <a:ext cx="10643937" cy="4351338"/>
              </a:xfrm>
              <a:blipFill>
                <a:blip r:embed="rId2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73604BE-EB9A-4449-8F6D-18614A13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435" y="2211105"/>
            <a:ext cx="3720565" cy="6825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3060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切图聚类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04AA33-B4C0-430E-B362-B6D0A84AA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344" y="1713300"/>
            <a:ext cx="6618493" cy="34313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7BC078-BADF-4784-9999-51D3C6D6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4" y="5561759"/>
            <a:ext cx="6871401" cy="698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4382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切图聚类</a:t>
            </a:r>
            <a:br>
              <a:rPr lang="en-US" altLang="zh-CN" dirty="0"/>
            </a:br>
            <a:r>
              <a:rPr lang="en-US" altLang="zh-CN" sz="2200" dirty="0"/>
              <a:t>——spectral clustering</a:t>
            </a:r>
            <a:endParaRPr lang="zh-CN" altLang="en-US" sz="22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52C8E8F-9291-4493-B881-A61B4E829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6681" y="1919305"/>
            <a:ext cx="4538638" cy="682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4FF6CA-28F3-4695-898D-B830FCC65B50}"/>
              </a:ext>
            </a:extLst>
          </p:cNvPr>
          <p:cNvSpPr txBox="1"/>
          <p:nvPr/>
        </p:nvSpPr>
        <p:spPr>
          <a:xfrm>
            <a:off x="966538" y="1919305"/>
            <a:ext cx="93645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最终目的：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找到最小的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个特征值所对应的特征向量，组成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，标准化处理。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然后用传统聚类方法（如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K-means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的行向量进行聚类。</a:t>
            </a:r>
          </a:p>
        </p:txBody>
      </p:sp>
    </p:spTree>
    <p:extLst>
      <p:ext uri="{BB962C8B-B14F-4D97-AF65-F5344CB8AC3E}">
        <p14:creationId xmlns:p14="http://schemas.microsoft.com/office/powerpoint/2010/main" val="3164726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算法流程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ED93630-DC35-4D7C-AF02-5F3AE271F181}"/>
              </a:ext>
            </a:extLst>
          </p:cNvPr>
          <p:cNvSpPr/>
          <p:nvPr/>
        </p:nvSpPr>
        <p:spPr>
          <a:xfrm>
            <a:off x="850232" y="1485231"/>
            <a:ext cx="5245768" cy="122141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输入样本集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，降维后的维度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，聚类后的维度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7F57E3-94A4-45DB-98D1-DE90F3F34A5B}"/>
              </a:ext>
            </a:extLst>
          </p:cNvPr>
          <p:cNvSpPr/>
          <p:nvPr/>
        </p:nvSpPr>
        <p:spPr>
          <a:xfrm>
            <a:off x="1844840" y="2985837"/>
            <a:ext cx="2935705" cy="886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构建相似矩阵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5001EF-184E-4BDF-A8FF-DF9AA00EEEEE}"/>
              </a:ext>
            </a:extLst>
          </p:cNvPr>
          <p:cNvSpPr/>
          <p:nvPr/>
        </p:nvSpPr>
        <p:spPr>
          <a:xfrm>
            <a:off x="1844839" y="4242004"/>
            <a:ext cx="2935705" cy="886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计算邻接矩阵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，构建度矩阵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CEB602-7403-4673-BBDF-142B6EB05DAF}"/>
              </a:ext>
            </a:extLst>
          </p:cNvPr>
          <p:cNvSpPr/>
          <p:nvPr/>
        </p:nvSpPr>
        <p:spPr>
          <a:xfrm>
            <a:off x="1844838" y="5498171"/>
            <a:ext cx="2935705" cy="886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计算拉普拉斯矩阵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5F2ADD-2E49-4141-BD28-462610705B5F}"/>
              </a:ext>
            </a:extLst>
          </p:cNvPr>
          <p:cNvSpPr/>
          <p:nvPr/>
        </p:nvSpPr>
        <p:spPr>
          <a:xfrm>
            <a:off x="7636039" y="919707"/>
            <a:ext cx="3689684" cy="886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构建标准化后的拉普拉斯矩阵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-1/2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LD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-1/2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FA4B5A-4BC6-4347-A52E-A24B0CA7916C}"/>
              </a:ext>
            </a:extLst>
          </p:cNvPr>
          <p:cNvSpPr/>
          <p:nvPr/>
        </p:nvSpPr>
        <p:spPr>
          <a:xfrm>
            <a:off x="7210924" y="2139656"/>
            <a:ext cx="4547936" cy="886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-1/2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LD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-1/2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个特征值所对应的特征向量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F22813-D901-48AF-B68E-AA8D52770131}"/>
              </a:ext>
            </a:extLst>
          </p:cNvPr>
          <p:cNvSpPr/>
          <p:nvPr/>
        </p:nvSpPr>
        <p:spPr>
          <a:xfrm>
            <a:off x="7206914" y="3359604"/>
            <a:ext cx="4547936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将对应的特征向量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组成的矩阵按行标准化，最终组成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*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的特征矩阵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00A399B-A403-457C-9E36-395FF9659A71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 flipH="1">
            <a:off x="3312693" y="2706646"/>
            <a:ext cx="7746" cy="2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DDC480-408C-4563-B24E-039ECAA7B6F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312692" y="3872163"/>
            <a:ext cx="1" cy="36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F7D2E45-BB8B-4A2E-809B-C9074056135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312691" y="5128330"/>
            <a:ext cx="1" cy="36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E6E29EE-79C7-44C3-85DF-760A35A17FB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9480881" y="1806033"/>
            <a:ext cx="4011" cy="33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30D0EE0-C02B-4DA0-AAD4-227EB00E8F2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9480882" y="3025982"/>
            <a:ext cx="4010" cy="33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F88D47DF-9B8C-4ACB-9C69-C4E5F03E3151}"/>
              </a:ext>
            </a:extLst>
          </p:cNvPr>
          <p:cNvSpPr/>
          <p:nvPr/>
        </p:nvSpPr>
        <p:spPr>
          <a:xfrm>
            <a:off x="7216940" y="4987924"/>
            <a:ext cx="4537863" cy="723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的每一行进行聚类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D7E7A3-882B-4885-90DA-878563F8B8BA}"/>
              </a:ext>
            </a:extLst>
          </p:cNvPr>
          <p:cNvSpPr/>
          <p:nvPr/>
        </p:nvSpPr>
        <p:spPr>
          <a:xfrm>
            <a:off x="7222956" y="5938293"/>
            <a:ext cx="4537863" cy="723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得到簇划分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C(c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,c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,…c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37665EA-E264-454E-9F0F-6B1D88F1528E}"/>
              </a:ext>
            </a:extLst>
          </p:cNvPr>
          <p:cNvCxnSpPr>
            <a:cxnSpLocks/>
            <a:stCxn id="15" idx="2"/>
            <a:endCxn id="31" idx="0"/>
          </p:cNvCxnSpPr>
          <p:nvPr/>
        </p:nvCxnSpPr>
        <p:spPr>
          <a:xfrm>
            <a:off x="9480882" y="4685167"/>
            <a:ext cx="4990" cy="30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109C8EC-1A2E-4CEF-8352-DF94494D007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485872" y="5710990"/>
            <a:ext cx="6016" cy="22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连接符: 肘形 2052">
            <a:extLst>
              <a:ext uri="{FF2B5EF4-FFF2-40B4-BE49-F238E27FC236}">
                <a16:creationId xmlns:a16="http://schemas.microsoft.com/office/drawing/2014/main" id="{49A78D36-2516-4428-BC32-B17D122427E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 flipH="1" flipV="1">
            <a:off x="3664391" y="568007"/>
            <a:ext cx="5464790" cy="6168190"/>
          </a:xfrm>
          <a:prstGeom prst="bentConnector5">
            <a:avLst>
              <a:gd name="adj1" fmla="val -4183"/>
              <a:gd name="adj2" fmla="val 46944"/>
              <a:gd name="adj3" fmla="val 1041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9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08F1-AFCD-4BB8-88B9-CC34F1A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谱聚类</a:t>
            </a:r>
            <a:r>
              <a:rPr lang="en-US" altLang="zh-CN" dirty="0"/>
              <a:t>——</a:t>
            </a:r>
            <a:r>
              <a:rPr lang="zh-CN" altLang="en-US" dirty="0"/>
              <a:t>优缺点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F72E334-3770-4267-BAFE-E019806B0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谱聚类的优点有：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便于处理稀疏数据的聚类。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相比传统聚类，由于使用了降维，因此处理高维数据聚类时复杂度较好。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谱聚类的缺点有：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若最终聚类的维度非常高，会导致运行速度和聚类效果都不好。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聚类效果依赖于相似矩阵。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418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7FE7E-795C-475E-90E1-D7E33766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Chimeleon</a:t>
            </a:r>
            <a:r>
              <a:rPr lang="zh-CN" altLang="en-US" dirty="0"/>
              <a:t>算法</a:t>
            </a:r>
          </a:p>
        </p:txBody>
      </p:sp>
      <p:pic>
        <p:nvPicPr>
          <p:cNvPr id="5" name="Picture 2" descr="切图4">
            <a:extLst>
              <a:ext uri="{FF2B5EF4-FFF2-40B4-BE49-F238E27FC236}">
                <a16:creationId xmlns:a16="http://schemas.microsoft.com/office/drawing/2014/main" id="{1D464219-C3ED-47CB-8F5F-372AFD8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01" y="1832815"/>
            <a:ext cx="4555397" cy="36869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7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2ACBB-FD36-4748-B9A8-CF969AF2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Chameleon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ECE83-F0D6-4369-8638-D2CEAB73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能处理复杂图形和各种病态数据</a:t>
            </a:r>
            <a:endParaRPr lang="en-US" altLang="zh-CN" dirty="0"/>
          </a:p>
          <a:p>
            <a:pPr lvl="1"/>
            <a:r>
              <a:rPr lang="zh-CN" altLang="en-US" dirty="0"/>
              <a:t>平衡了局部信息和整体信息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时间复杂度达到</a:t>
            </a:r>
            <a:r>
              <a:rPr lang="en-US" altLang="zh-CN" dirty="0"/>
              <a:t>o(n^3)</a:t>
            </a:r>
          </a:p>
          <a:p>
            <a:pPr lvl="1"/>
            <a:r>
              <a:rPr lang="zh-CN" altLang="en-US" dirty="0"/>
              <a:t>空间复杂度也非常大，往往不能全部装入内存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4297D-AF24-4729-BAAD-0C4B1AF65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31" y="1919334"/>
            <a:ext cx="3708842" cy="30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DABD-B136-44CE-8B8E-C54F6F45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</a:t>
            </a:r>
            <a:r>
              <a:rPr lang="zh-CN" altLang="en-US" dirty="0"/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AFF6F0-A8C9-4231-869D-D76CDBD0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1759668"/>
            <a:ext cx="5025278" cy="458538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D25A9E-BCD3-486E-A98E-B92EE692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24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56647-6FCF-45F0-99BE-F516C798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报数游戏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C5CCE2-5406-4520-AB1C-ED489799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A1BD97-B4D0-40EA-860E-D192BCD26E31}"/>
              </a:ext>
            </a:extLst>
          </p:cNvPr>
          <p:cNvSpPr/>
          <p:nvPr/>
        </p:nvSpPr>
        <p:spPr>
          <a:xfrm>
            <a:off x="2353536" y="4064996"/>
            <a:ext cx="410658" cy="410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8877257-FC2A-4298-B4BE-413149352433}"/>
              </a:ext>
            </a:extLst>
          </p:cNvPr>
          <p:cNvSpPr/>
          <p:nvPr/>
        </p:nvSpPr>
        <p:spPr>
          <a:xfrm>
            <a:off x="6096000" y="5631914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C131AB-2B56-40BD-9167-1EC9C8BA73B1}"/>
              </a:ext>
            </a:extLst>
          </p:cNvPr>
          <p:cNvSpPr/>
          <p:nvPr/>
        </p:nvSpPr>
        <p:spPr>
          <a:xfrm>
            <a:off x="2231934" y="3926215"/>
            <a:ext cx="410658" cy="410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3722704-4DE1-48D3-8982-F3A3AB4990CE}"/>
              </a:ext>
            </a:extLst>
          </p:cNvPr>
          <p:cNvSpPr/>
          <p:nvPr/>
        </p:nvSpPr>
        <p:spPr>
          <a:xfrm>
            <a:off x="6232886" y="5496977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99E39F-26BC-45C2-904D-FB93AF727743}"/>
              </a:ext>
            </a:extLst>
          </p:cNvPr>
          <p:cNvSpPr/>
          <p:nvPr/>
        </p:nvSpPr>
        <p:spPr>
          <a:xfrm>
            <a:off x="2148207" y="4940400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CF2529-9ADD-47BB-B348-EF5086FC4335}"/>
              </a:ext>
            </a:extLst>
          </p:cNvPr>
          <p:cNvSpPr/>
          <p:nvPr/>
        </p:nvSpPr>
        <p:spPr>
          <a:xfrm>
            <a:off x="2055578" y="4874667"/>
            <a:ext cx="410658" cy="4106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FBD0BBE-2B9A-42DF-BA79-B087EE1659B4}"/>
              </a:ext>
            </a:extLst>
          </p:cNvPr>
          <p:cNvSpPr/>
          <p:nvPr/>
        </p:nvSpPr>
        <p:spPr>
          <a:xfrm>
            <a:off x="4828891" y="3377189"/>
            <a:ext cx="410658" cy="41065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C85001-5C87-4FA0-874A-F237619E7796}"/>
              </a:ext>
            </a:extLst>
          </p:cNvPr>
          <p:cNvSpPr/>
          <p:nvPr/>
        </p:nvSpPr>
        <p:spPr>
          <a:xfrm>
            <a:off x="4954826" y="3446571"/>
            <a:ext cx="410658" cy="41065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1C615D-84CE-4907-8E71-79564F2B4818}"/>
              </a:ext>
            </a:extLst>
          </p:cNvPr>
          <p:cNvSpPr/>
          <p:nvPr/>
        </p:nvSpPr>
        <p:spPr>
          <a:xfrm>
            <a:off x="6210071" y="5285325"/>
            <a:ext cx="410658" cy="410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6C922B-ADD7-4B18-B097-71C3FDE0A063}"/>
              </a:ext>
            </a:extLst>
          </p:cNvPr>
          <p:cNvSpPr txBox="1"/>
          <p:nvPr/>
        </p:nvSpPr>
        <p:spPr>
          <a:xfrm>
            <a:off x="4104520" y="4130066"/>
            <a:ext cx="59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4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35B850-734A-493C-AB5F-A733D6F07235}"/>
              </a:ext>
            </a:extLst>
          </p:cNvPr>
          <p:cNvSpPr txBox="1"/>
          <p:nvPr/>
        </p:nvSpPr>
        <p:spPr>
          <a:xfrm>
            <a:off x="5325693" y="219327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报数游戏是聚类在现实生活中的一个实例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9A319D-B509-4D3F-BE4A-05D8B405B61A}"/>
              </a:ext>
            </a:extLst>
          </p:cNvPr>
          <p:cNvSpPr txBox="1"/>
          <p:nvPr/>
        </p:nvSpPr>
        <p:spPr>
          <a:xfrm>
            <a:off x="3776243" y="504983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类别数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624895D-C0D6-49D4-BAAD-A5C78E04B1BB}"/>
              </a:ext>
            </a:extLst>
          </p:cNvPr>
          <p:cNvSpPr/>
          <p:nvPr/>
        </p:nvSpPr>
        <p:spPr>
          <a:xfrm>
            <a:off x="5699943" y="4940400"/>
            <a:ext cx="1286730" cy="1371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ADF2DB-9BAE-43CB-85AD-CF0C9DAA3260}"/>
              </a:ext>
            </a:extLst>
          </p:cNvPr>
          <p:cNvSpPr txBox="1"/>
          <p:nvPr/>
        </p:nvSpPr>
        <p:spPr>
          <a:xfrm>
            <a:off x="7280555" y="5378451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</a:rPr>
              <a:t>簇</a:t>
            </a:r>
            <a:r>
              <a:rPr lang="en-US" altLang="zh-CN" sz="3200" dirty="0">
                <a:solidFill>
                  <a:schemeClr val="tx2"/>
                </a:solidFill>
              </a:rPr>
              <a:t>Cluster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91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8DC6C5B-C7FF-41A2-AC78-3D264E3C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94" y="496109"/>
            <a:ext cx="6469612" cy="5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90E5-1D4D-4A85-AF75-11055853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基于模糊</a:t>
            </a:r>
            <a:r>
              <a:rPr lang="en-US" altLang="zh-CN" dirty="0"/>
              <a:t>Fuzzy-based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FF13A-DAB5-4C63-BF89-2F92BAFE1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当标签的归属关系无法用单纯的属于</a:t>
            </a:r>
            <a:r>
              <a:rPr lang="en-US" altLang="zh-CN" dirty="0"/>
              <a:t>/</a:t>
            </a:r>
            <a:r>
              <a:rPr lang="zh-CN" altLang="en-US" dirty="0"/>
              <a:t>不属于描述时，引入模糊集的概念，其中的元素有一个参数叫做归属度。</a:t>
            </a:r>
            <a:endParaRPr lang="en-US" altLang="zh-CN" dirty="0"/>
          </a:p>
          <a:p>
            <a:r>
              <a:rPr lang="zh-CN" altLang="en-US" dirty="0"/>
              <a:t>模糊聚类中假设每个样本都属于每一个标签，但归属度不同。</a:t>
            </a:r>
            <a:endParaRPr lang="en-US" altLang="zh-CN" dirty="0"/>
          </a:p>
          <a:p>
            <a:r>
              <a:rPr lang="zh-CN" altLang="en-US" dirty="0"/>
              <a:t>经典算法是在</a:t>
            </a:r>
            <a:r>
              <a:rPr lang="en-US" altLang="zh-CN" dirty="0"/>
              <a:t>K-mean</a:t>
            </a:r>
            <a:r>
              <a:rPr lang="zh-CN" altLang="en-US" dirty="0"/>
              <a:t>的基础上改进而成的</a:t>
            </a:r>
            <a:r>
              <a:rPr lang="en-US" altLang="zh-CN" dirty="0"/>
              <a:t>Fuzzy C-mean(FCM)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86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63AF1-FF0A-4EB3-BADA-94AB1FDD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基于网格 </a:t>
            </a:r>
            <a:r>
              <a:rPr lang="en-US" altLang="zh-CN" dirty="0"/>
              <a:t>Grid-based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ED82CD-0377-4F9F-AFED-C05621FC2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2" y="2467535"/>
            <a:ext cx="10224055" cy="2783215"/>
          </a:xfrm>
        </p:spPr>
      </p:pic>
    </p:spTree>
    <p:extLst>
      <p:ext uri="{BB962C8B-B14F-4D97-AF65-F5344CB8AC3E}">
        <p14:creationId xmlns:p14="http://schemas.microsoft.com/office/powerpoint/2010/main" val="3773830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CC376A-8FE1-4BCF-8E29-152F5E14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57" y="1753292"/>
            <a:ext cx="6641066" cy="43092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726C112-015F-4AC0-883E-9FA77D73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基于神经网路</a:t>
            </a:r>
            <a:r>
              <a:rPr lang="en-US" altLang="zh-CN" dirty="0"/>
              <a:t>NN-based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973CE-0DE3-45DA-9AC7-ACC2CF45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自组织映射</a:t>
            </a:r>
            <a:r>
              <a:rPr lang="en-US" altLang="zh-CN" dirty="0"/>
              <a:t>SOM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925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FDFC2-3733-4F77-9994-80F9DF3C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AP</a:t>
            </a:r>
            <a:r>
              <a:rPr lang="zh-CN" altLang="en-US" dirty="0"/>
              <a:t>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6B0FF4-05A9-4A36-A452-DFAC4098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01558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93CE6-10A2-430E-9AA6-06BED66F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半监督聚类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95DFB-36F9-43DB-B7DE-802EA203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基于约束</a:t>
            </a:r>
            <a:endParaRPr lang="en-US" altLang="zh-CN" dirty="0"/>
          </a:p>
          <a:p>
            <a:pPr lvl="1"/>
            <a:r>
              <a:rPr lang="zh-CN" altLang="en-US" dirty="0"/>
              <a:t>必须相连</a:t>
            </a:r>
            <a:endParaRPr lang="en-US" altLang="zh-CN" dirty="0"/>
          </a:p>
          <a:p>
            <a:pPr lvl="1"/>
            <a:r>
              <a:rPr lang="zh-CN" altLang="en-US" dirty="0"/>
              <a:t>不能相连</a:t>
            </a:r>
            <a:endParaRPr lang="en-US" altLang="zh-CN" dirty="0"/>
          </a:p>
          <a:p>
            <a:r>
              <a:rPr lang="zh-CN" altLang="en-US" dirty="0"/>
              <a:t>基于标记样本</a:t>
            </a:r>
            <a:endParaRPr lang="en-US" altLang="zh-CN" dirty="0"/>
          </a:p>
          <a:p>
            <a:pPr lvl="1"/>
            <a:r>
              <a:rPr lang="zh-CN" altLang="en-US" dirty="0"/>
              <a:t>标签传播</a:t>
            </a:r>
            <a:endParaRPr lang="en-US" altLang="zh-CN" dirty="0"/>
          </a:p>
          <a:p>
            <a:pPr lvl="1"/>
            <a:r>
              <a:rPr lang="zh-CN" altLang="en-US" dirty="0"/>
              <a:t>约束种子</a:t>
            </a:r>
            <a:r>
              <a:rPr lang="en-US" altLang="zh-CN" dirty="0"/>
              <a:t>k-mean</a:t>
            </a:r>
          </a:p>
        </p:txBody>
      </p:sp>
    </p:spTree>
    <p:extLst>
      <p:ext uri="{BB962C8B-B14F-4D97-AF65-F5344CB8AC3E}">
        <p14:creationId xmlns:p14="http://schemas.microsoft.com/office/powerpoint/2010/main" val="3007960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7EF67-5B3E-4BFE-907B-572B6A7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其他聚类算法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4656F-CDD2-469A-8207-11CCCD90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在线聚类算法</a:t>
            </a:r>
            <a:endParaRPr lang="en-US" altLang="zh-CN" dirty="0"/>
          </a:p>
          <a:p>
            <a:pPr lvl="1"/>
            <a:r>
              <a:rPr lang="en-US" altLang="zh-CN" dirty="0"/>
              <a:t>STREAM,</a:t>
            </a:r>
            <a:r>
              <a:rPr lang="zh-CN" altLang="en-US" dirty="0"/>
              <a:t> </a:t>
            </a:r>
            <a:r>
              <a:rPr lang="en-US" altLang="zh-CN" dirty="0" err="1"/>
              <a:t>CluStream</a:t>
            </a:r>
            <a:r>
              <a:rPr lang="en-US" altLang="zh-CN" dirty="0"/>
              <a:t>, </a:t>
            </a:r>
            <a:r>
              <a:rPr lang="en-US" altLang="zh-CN" dirty="0" err="1"/>
              <a:t>DenStream</a:t>
            </a:r>
            <a:endParaRPr lang="en-US" altLang="zh-CN" dirty="0"/>
          </a:p>
          <a:p>
            <a:r>
              <a:rPr lang="zh-CN" altLang="en-US" dirty="0"/>
              <a:t>量子算法</a:t>
            </a:r>
            <a:endParaRPr lang="en-US" altLang="zh-CN" dirty="0"/>
          </a:p>
          <a:p>
            <a:pPr lvl="1"/>
            <a:r>
              <a:rPr lang="en-US" altLang="zh-CN" dirty="0"/>
              <a:t>QC</a:t>
            </a:r>
            <a:r>
              <a:rPr lang="zh-CN" altLang="en-US" dirty="0"/>
              <a:t>，</a:t>
            </a:r>
            <a:r>
              <a:rPr lang="en-US" altLang="zh-CN" dirty="0"/>
              <a:t>DQC</a:t>
            </a:r>
          </a:p>
          <a:p>
            <a:r>
              <a:rPr lang="zh-CN" altLang="en-US" dirty="0"/>
              <a:t>核方法</a:t>
            </a:r>
            <a:endParaRPr lang="en-US" altLang="zh-CN" dirty="0"/>
          </a:p>
          <a:p>
            <a:pPr lvl="1"/>
            <a:r>
              <a:rPr lang="en-US" altLang="zh-CN" dirty="0" err="1"/>
              <a:t>Kk</a:t>
            </a:r>
            <a:r>
              <a:rPr lang="en-US" altLang="zh-CN" dirty="0"/>
              <a:t>-mean</a:t>
            </a:r>
            <a:r>
              <a:rPr lang="zh-CN" altLang="en-US" dirty="0"/>
              <a:t>，</a:t>
            </a:r>
            <a:r>
              <a:rPr lang="en-US" altLang="zh-CN" dirty="0"/>
              <a:t>k-</a:t>
            </a:r>
            <a:r>
              <a:rPr lang="en-US" altLang="zh-CN" dirty="0" err="1"/>
              <a:t>som</a:t>
            </a:r>
            <a:endParaRPr lang="en-US" altLang="zh-CN" dirty="0"/>
          </a:p>
          <a:p>
            <a:r>
              <a:rPr lang="zh-CN" altLang="en-US" dirty="0"/>
              <a:t>集成算法</a:t>
            </a:r>
          </a:p>
        </p:txBody>
      </p:sp>
    </p:spTree>
    <p:extLst>
      <p:ext uri="{BB962C8B-B14F-4D97-AF65-F5344CB8AC3E}">
        <p14:creationId xmlns:p14="http://schemas.microsoft.com/office/powerpoint/2010/main" val="399076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70C4B-319B-452E-99B9-13B89DD0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</a:t>
            </a:r>
            <a:r>
              <a:rPr lang="zh-CN" altLang="en-US" dirty="0"/>
              <a:t>领域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ECDA24-F977-4344-9D5B-970209B10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4536"/>
            <a:ext cx="10515600" cy="3953515"/>
          </a:xfrm>
        </p:spPr>
      </p:pic>
    </p:spTree>
    <p:extLst>
      <p:ext uri="{BB962C8B-B14F-4D97-AF65-F5344CB8AC3E}">
        <p14:creationId xmlns:p14="http://schemas.microsoft.com/office/powerpoint/2010/main" val="3464682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5BD9-C6B7-4CDE-B847-91BFBE92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领域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E7D43-36FA-4CFA-8354-CF56D82A6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词聚类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543FD7-8A86-4FDF-A29A-819C209AD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1812082"/>
            <a:ext cx="4475163" cy="4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2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4EA2D-40A5-40DB-93A9-783A7B29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7120A-8782-4EEB-A17D-3E564F3F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用户画像</a:t>
            </a:r>
            <a:endParaRPr lang="en-US" altLang="zh-CN" dirty="0"/>
          </a:p>
          <a:p>
            <a:r>
              <a:rPr lang="zh-CN" altLang="en-US" dirty="0"/>
              <a:t>数据分析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58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F0C43-DEB3-4064-B117-65634AE8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64542-E606-4C82-B467-5A62C5BE8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聚类的定义仍然没有共识，但是一般认为聚类有以下几个特征</a:t>
            </a:r>
            <a:endParaRPr lang="en-US" altLang="zh-CN" dirty="0"/>
          </a:p>
          <a:p>
            <a:pPr lvl="1"/>
            <a:r>
              <a:rPr lang="zh-CN" altLang="en-US" dirty="0"/>
              <a:t>同一个簇内的元素尽可能相似</a:t>
            </a:r>
            <a:endParaRPr lang="en-US" altLang="zh-CN" dirty="0"/>
          </a:p>
          <a:p>
            <a:pPr lvl="1"/>
            <a:r>
              <a:rPr lang="zh-CN" altLang="en-US" dirty="0"/>
              <a:t>不同簇内的元素尽可能不相似</a:t>
            </a:r>
            <a:endParaRPr lang="en-US" altLang="zh-CN" dirty="0"/>
          </a:p>
          <a:p>
            <a:pPr lvl="1"/>
            <a:r>
              <a:rPr lang="zh-CN" altLang="en-US" dirty="0"/>
              <a:t>相似性</a:t>
            </a:r>
            <a:r>
              <a:rPr lang="en-US" altLang="zh-CN" dirty="0"/>
              <a:t>Similarity</a:t>
            </a:r>
            <a:r>
              <a:rPr lang="zh-CN" altLang="en-US" dirty="0"/>
              <a:t>与不相似性</a:t>
            </a:r>
            <a:r>
              <a:rPr lang="en-US" altLang="zh-CN" dirty="0"/>
              <a:t>Dissimilarity</a:t>
            </a:r>
            <a:r>
              <a:rPr lang="zh-CN" altLang="en-US" dirty="0"/>
              <a:t>的定义是完备且有意义的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聚类的一般步骤是</a:t>
            </a:r>
            <a:endParaRPr lang="en-US" altLang="zh-CN" dirty="0"/>
          </a:p>
          <a:p>
            <a:pPr lvl="1"/>
            <a:r>
              <a:rPr lang="zh-CN" altLang="en-US" dirty="0"/>
              <a:t>提取特征</a:t>
            </a:r>
            <a:r>
              <a:rPr lang="en-US" altLang="zh-CN" dirty="0"/>
              <a:t>Features Extraction</a:t>
            </a:r>
          </a:p>
          <a:p>
            <a:pPr lvl="1"/>
            <a:r>
              <a:rPr lang="zh-CN" altLang="en-US" dirty="0"/>
              <a:t>设计算法</a:t>
            </a:r>
            <a:r>
              <a:rPr lang="en-US" altLang="zh-CN" dirty="0"/>
              <a:t>Algorithm Design</a:t>
            </a:r>
          </a:p>
          <a:p>
            <a:pPr lvl="1"/>
            <a:r>
              <a:rPr lang="zh-CN" altLang="en-US" dirty="0"/>
              <a:t>结果评估</a:t>
            </a:r>
            <a:r>
              <a:rPr lang="en-US" altLang="zh-CN" dirty="0"/>
              <a:t>Result Validation</a:t>
            </a:r>
          </a:p>
          <a:p>
            <a:pPr lvl="1"/>
            <a:r>
              <a:rPr lang="zh-CN" altLang="en-US" dirty="0"/>
              <a:t>结果解释</a:t>
            </a:r>
            <a:r>
              <a:rPr lang="en-US" altLang="zh-CN" dirty="0"/>
              <a:t>Result Explanation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05645D-BBD5-4E8B-A7EC-DE3B7B31EEF1}"/>
              </a:ext>
            </a:extLst>
          </p:cNvPr>
          <p:cNvSpPr txBox="1"/>
          <p:nvPr/>
        </p:nvSpPr>
        <p:spPr>
          <a:xfrm flipH="1">
            <a:off x="6829187" y="4489868"/>
            <a:ext cx="346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什么是相似和不相似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E5DFC-81CF-4505-8558-E99769171664}"/>
              </a:ext>
            </a:extLst>
          </p:cNvPr>
          <p:cNvSpPr txBox="1"/>
          <p:nvPr/>
        </p:nvSpPr>
        <p:spPr>
          <a:xfrm flipH="1">
            <a:off x="7516356" y="5148025"/>
            <a:ext cx="2087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如何去划分</a:t>
            </a:r>
          </a:p>
        </p:txBody>
      </p:sp>
    </p:spTree>
    <p:extLst>
      <p:ext uri="{BB962C8B-B14F-4D97-AF65-F5344CB8AC3E}">
        <p14:creationId xmlns:p14="http://schemas.microsoft.com/office/powerpoint/2010/main" val="43056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66DDC-5763-4370-A1A0-E7335313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B5218A-1343-4F61-B664-76EE09213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14" y="0"/>
            <a:ext cx="10195286" cy="6859235"/>
          </a:xfrm>
        </p:spPr>
      </p:pic>
    </p:spTree>
    <p:extLst>
      <p:ext uri="{BB962C8B-B14F-4D97-AF65-F5344CB8AC3E}">
        <p14:creationId xmlns:p14="http://schemas.microsoft.com/office/powerpoint/2010/main" val="143978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38033-6B21-4306-A9E4-8673DAD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7F0E8D-852F-4FF9-8F58-B6F5ED2FF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5" y="324594"/>
            <a:ext cx="10370029" cy="6168281"/>
          </a:xfrm>
        </p:spPr>
      </p:pic>
    </p:spTree>
    <p:extLst>
      <p:ext uri="{BB962C8B-B14F-4D97-AF65-F5344CB8AC3E}">
        <p14:creationId xmlns:p14="http://schemas.microsoft.com/office/powerpoint/2010/main" val="394810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0D025-470D-490A-8ABA-98058660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39912-16C7-4264-869F-1B1C575B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类内相似度</a:t>
            </a:r>
            <a:endParaRPr lang="en-US" altLang="zh-CN" dirty="0"/>
          </a:p>
          <a:p>
            <a:r>
              <a:rPr lang="zh-CN" altLang="en-US" dirty="0"/>
              <a:t>类间区分度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外标法</a:t>
            </a:r>
            <a:r>
              <a:rPr lang="en-US" altLang="zh-CN" dirty="0"/>
              <a:t>External Index</a:t>
            </a:r>
          </a:p>
          <a:p>
            <a:r>
              <a:rPr lang="zh-CN" altLang="en-US" dirty="0"/>
              <a:t>内标法</a:t>
            </a:r>
            <a:r>
              <a:rPr lang="en-US" altLang="zh-CN" dirty="0"/>
              <a:t>Internal Index</a:t>
            </a:r>
          </a:p>
        </p:txBody>
      </p:sp>
    </p:spTree>
    <p:extLst>
      <p:ext uri="{BB962C8B-B14F-4D97-AF65-F5344CB8AC3E}">
        <p14:creationId xmlns:p14="http://schemas.microsoft.com/office/powerpoint/2010/main" val="2947742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6FED1-02C1-4416-A16F-876D27E4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2C457D-85E2-4E75-A0EA-F08A128E7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7" y="621966"/>
            <a:ext cx="9394765" cy="5916198"/>
          </a:xfrm>
        </p:spPr>
      </p:pic>
    </p:spTree>
    <p:extLst>
      <p:ext uri="{BB962C8B-B14F-4D97-AF65-F5344CB8AC3E}">
        <p14:creationId xmlns:p14="http://schemas.microsoft.com/office/powerpoint/2010/main" val="924431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D5416-A5DB-45CA-A41E-9CF2AC2F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外标评估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9B2E36-9289-49AC-AEBB-3F784D370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纯度</a:t>
                </a:r>
                <a:r>
                  <a:rPr lang="en-US" altLang="zh-CN" dirty="0"/>
                  <a:t>Purity</a:t>
                </a:r>
              </a:p>
              <a:p>
                <a:pPr lvl="1"/>
                <a:r>
                  <a:rPr lang="zh-CN" altLang="en-US" dirty="0"/>
                  <a:t>分类正确占总样本的比例</a:t>
                </a:r>
                <a:endParaRPr lang="en-US" altLang="zh-CN" dirty="0"/>
              </a:p>
              <a:p>
                <a:r>
                  <a:rPr lang="zh-CN" altLang="en-US" dirty="0"/>
                  <a:t>信息熵</a:t>
                </a:r>
                <a:r>
                  <a:rPr lang="en-US" altLang="zh-CN" dirty="0"/>
                  <a:t>Entropy</a:t>
                </a:r>
              </a:p>
              <a:p>
                <a:r>
                  <a:rPr lang="en-US" altLang="zh-CN" dirty="0"/>
                  <a:t>Jaccard</a:t>
                </a:r>
                <a:r>
                  <a:rPr lang="zh-CN" altLang="en-US" dirty="0"/>
                  <a:t>系数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𝐽𝐶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FMI</a:t>
                </a:r>
                <a:r>
                  <a:rPr lang="zh-CN" altLang="en-US" dirty="0"/>
                  <a:t>指数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Rand</a:t>
                </a:r>
                <a:r>
                  <a:rPr lang="zh-CN" altLang="en-US" dirty="0"/>
                  <a:t>指数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9B2E36-9289-49AC-AEBB-3F784D370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722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29F2F-9CC8-4924-9814-8C873776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C829AB-BD9B-4793-861C-2A02F8092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15" y="234950"/>
            <a:ext cx="7457770" cy="353136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5768B-F149-4C9B-A43D-3EFB44B6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97" y="3429000"/>
            <a:ext cx="7838399" cy="30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54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31E05-2AF9-4CF3-BBB7-61201E3A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内标评价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CCF12-8006-4EA3-AB7B-64F9D902F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紧性</a:t>
            </a:r>
            <a:r>
              <a:rPr lang="en-US" altLang="zh-CN" dirty="0"/>
              <a:t>Compactness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970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A081-00F2-45BA-8F65-43C37AFF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Silhoutte</a:t>
            </a:r>
            <a:r>
              <a:rPr lang="zh-CN" altLang="en-US" dirty="0"/>
              <a:t>系数</a:t>
            </a:r>
          </a:p>
        </p:txBody>
      </p:sp>
      <p:pic>
        <p:nvPicPr>
          <p:cNvPr id="1026" name="Picture 2" descr="http://img.blog.csdn.net/20160720114532744">
            <a:extLst>
              <a:ext uri="{FF2B5EF4-FFF2-40B4-BE49-F238E27FC236}">
                <a16:creationId xmlns:a16="http://schemas.microsoft.com/office/drawing/2014/main" id="{73DFCB32-29F7-42AB-842C-81031178D5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54" y="1547185"/>
            <a:ext cx="7493753" cy="243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0B44DA-A158-4C7B-8FDB-2F3D4F141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25" y="4259242"/>
            <a:ext cx="5981744" cy="18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1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86514-7EB2-4D11-8376-57424A7F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24AD37-07A4-4BB7-9C49-9131A2266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关于簇标签是否为划分的问题</a:t>
            </a:r>
            <a:endParaRPr lang="en-US" altLang="zh-CN" dirty="0"/>
          </a:p>
          <a:p>
            <a:pPr lvl="1"/>
            <a:r>
              <a:rPr lang="zh-CN" altLang="en-US" dirty="0"/>
              <a:t>对于严格定义的聚类而言，其簇标签往往为数据集的划分</a:t>
            </a:r>
            <a:endParaRPr lang="en-US" altLang="zh-CN" dirty="0"/>
          </a:p>
          <a:p>
            <a:pPr lvl="1"/>
            <a:r>
              <a:rPr lang="zh-CN" altLang="en-US" dirty="0"/>
              <a:t>由于聚类技术的发展，现在出现了模糊聚类</a:t>
            </a:r>
            <a:r>
              <a:rPr lang="en-US" altLang="zh-CN" dirty="0"/>
              <a:t>Fuzzy Clustering</a:t>
            </a:r>
            <a:r>
              <a:rPr lang="zh-CN" altLang="en-US" dirty="0"/>
              <a:t>和基于分布的聚类，其并不满足划分的性质。</a:t>
            </a:r>
            <a:endParaRPr lang="en-US" altLang="zh-CN" dirty="0"/>
          </a:p>
          <a:p>
            <a:r>
              <a:rPr lang="zh-CN" altLang="en-US" dirty="0"/>
              <a:t>聚类不依赖于外部数据标签，仅通过数据内部的结构进行标注</a:t>
            </a:r>
          </a:p>
        </p:txBody>
      </p:sp>
    </p:spTree>
    <p:extLst>
      <p:ext uri="{BB962C8B-B14F-4D97-AF65-F5344CB8AC3E}">
        <p14:creationId xmlns:p14="http://schemas.microsoft.com/office/powerpoint/2010/main" val="399851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</TotalTime>
  <Words>3568</Words>
  <Application>Microsoft Office PowerPoint</Application>
  <PresentationFormat>宽屏</PresentationFormat>
  <Paragraphs>425</Paragraphs>
  <Slides>87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5" baseType="lpstr">
      <vt:lpstr>等线</vt:lpstr>
      <vt:lpstr>等线 Light</vt:lpstr>
      <vt:lpstr>宋体</vt:lpstr>
      <vt:lpstr>Arial</vt:lpstr>
      <vt:lpstr>Calibri</vt:lpstr>
      <vt:lpstr>Cambria Math</vt:lpstr>
      <vt:lpstr>Wingdings</vt:lpstr>
      <vt:lpstr>Office 主题​​</vt:lpstr>
      <vt:lpstr>聚类Clustering</vt:lpstr>
      <vt:lpstr>基本术语Terminology</vt:lpstr>
      <vt:lpstr>聚类Clustering</vt:lpstr>
      <vt:lpstr>聚类Clustering</vt:lpstr>
      <vt:lpstr>聚类Clustering</vt:lpstr>
      <vt:lpstr>聚类Clustering</vt:lpstr>
      <vt:lpstr>聚类Clustering</vt:lpstr>
      <vt:lpstr>定义Definition</vt:lpstr>
      <vt:lpstr>定义Definition</vt:lpstr>
      <vt:lpstr>相似度Similarity</vt:lpstr>
      <vt:lpstr>距离和相似度Distance and Similarity</vt:lpstr>
      <vt:lpstr>距离Distance</vt:lpstr>
      <vt:lpstr>距离Distance</vt:lpstr>
      <vt:lpstr>距离Distance</vt:lpstr>
      <vt:lpstr>相似度Similarity</vt:lpstr>
      <vt:lpstr>数据的划分</vt:lpstr>
      <vt:lpstr>原型聚类</vt:lpstr>
      <vt:lpstr>原型聚类</vt:lpstr>
      <vt:lpstr>K-means——K 均值聚类</vt:lpstr>
      <vt:lpstr>K-means——算法流程</vt:lpstr>
      <vt:lpstr>K-means——算法流程</vt:lpstr>
      <vt:lpstr>K-means——算法实例演示</vt:lpstr>
      <vt:lpstr>K-means——算法实例演示</vt:lpstr>
      <vt:lpstr>K-means——算法实例演示</vt:lpstr>
      <vt:lpstr>LVQ——学习向量量化</vt:lpstr>
      <vt:lpstr>LVQ——算法流程</vt:lpstr>
      <vt:lpstr>LVQ——算法实例演示</vt:lpstr>
      <vt:lpstr>LVQ——算法实例演示</vt:lpstr>
      <vt:lpstr>LVQ——算法实例演示</vt:lpstr>
      <vt:lpstr>GMM——高斯混合聚类</vt:lpstr>
      <vt:lpstr>GMM——高斯混合聚类</vt:lpstr>
      <vt:lpstr>GMM——算法流程</vt:lpstr>
      <vt:lpstr>GMM——算法实例演示</vt:lpstr>
      <vt:lpstr>GMM——算法实例演示</vt:lpstr>
      <vt:lpstr>GMM——算法实例演示</vt:lpstr>
      <vt:lpstr>GMM——算法实例演示</vt:lpstr>
      <vt:lpstr>密度聚类</vt:lpstr>
      <vt:lpstr>密度聚类原理</vt:lpstr>
      <vt:lpstr>密度聚类</vt:lpstr>
      <vt:lpstr>DBSCAN ——Density-Based Spatial Clustering of Applications with Noise</vt:lpstr>
      <vt:lpstr>DBSCAN的一些概念 ——Density-Based Spatial Clustering of Applications with Noise</vt:lpstr>
      <vt:lpstr>DBSCAN的一些概念 ——Density-Based Spatial Clustering of Applications with Noise</vt:lpstr>
      <vt:lpstr>DBSCAN的一些概念 ——Density-Based Spatial Clustering of Applications with Noise</vt:lpstr>
      <vt:lpstr>DBSCAN的一些概念 ——Density-Based Spatial Clustering of Applications with Noise</vt:lpstr>
      <vt:lpstr>DBSCAN的一些概念 ——Density-Based Spatial Clustering of Applications with Noise</vt:lpstr>
      <vt:lpstr>DBSCAN的簇(cluster) ——Density-Based Spatial Clustering of Applications with Noise</vt:lpstr>
      <vt:lpstr>DBSCAN的算法流程 ——Density-Based Spatial Clustering of Applications with Noise</vt:lpstr>
      <vt:lpstr>DBSCAN的实例 ——Density-Based Spatial Clustering of Applications with Noise</vt:lpstr>
      <vt:lpstr>DBSCAN的优缺点 ——Density-Based Spatial Clustering of Applications with Noise</vt:lpstr>
      <vt:lpstr>DBSCAN聚类效果不好的情况 ——Density-Based Spatial Clustering of Applications with Noise</vt:lpstr>
      <vt:lpstr>OPTICS ——Ordering Points To Identify the Clustering Structure</vt:lpstr>
      <vt:lpstr>OPTICS的一些新概念 ——Ordering Points To Identify the Clustering Structure</vt:lpstr>
      <vt:lpstr>OPTICS的算法流程 ——Ordering Points To Identify the Clustering Structure</vt:lpstr>
      <vt:lpstr>OPTICS的算法流程 ——Ordering Points To Identify the Clustering Structure</vt:lpstr>
      <vt:lpstr>图聚类</vt:lpstr>
      <vt:lpstr>谱聚类 ——spectral clustering</vt:lpstr>
      <vt:lpstr>谱聚类——邻接矩阵W ——spectral clustering</vt:lpstr>
      <vt:lpstr>谱聚类——度矩阵D ——spectral clustering</vt:lpstr>
      <vt:lpstr>谱聚类——拉普拉斯矩阵 ——spectral clustering</vt:lpstr>
      <vt:lpstr>谱聚类——切图 ——spectral clustering</vt:lpstr>
      <vt:lpstr>谱聚类——切图聚类 ——spectral clustering</vt:lpstr>
      <vt:lpstr>谱聚类——切图聚类 ——spectral clustering</vt:lpstr>
      <vt:lpstr>谱聚类——切图聚类 ——spectral clustering</vt:lpstr>
      <vt:lpstr>谱聚类——切图聚类 ——spectral clustering</vt:lpstr>
      <vt:lpstr>谱聚类——算法流程</vt:lpstr>
      <vt:lpstr>谱聚类——优缺点</vt:lpstr>
      <vt:lpstr>Chimeleon算法</vt:lpstr>
      <vt:lpstr>Chameleon算法</vt:lpstr>
      <vt:lpstr>Mean Shift算法</vt:lpstr>
      <vt:lpstr>PowerPoint 演示文稿</vt:lpstr>
      <vt:lpstr>基于模糊Fuzzy-based</vt:lpstr>
      <vt:lpstr>基于网格 Grid-based</vt:lpstr>
      <vt:lpstr>基于神经网路NN-based</vt:lpstr>
      <vt:lpstr>基于AP算法</vt:lpstr>
      <vt:lpstr>半监督聚类</vt:lpstr>
      <vt:lpstr>其他聚类算法</vt:lpstr>
      <vt:lpstr>CV领域</vt:lpstr>
      <vt:lpstr>NLP领域</vt:lpstr>
      <vt:lpstr>其他应用</vt:lpstr>
      <vt:lpstr>PowerPoint 演示文稿</vt:lpstr>
      <vt:lpstr>PowerPoint 演示文稿</vt:lpstr>
      <vt:lpstr>聚类评价</vt:lpstr>
      <vt:lpstr>PowerPoint 演示文稿</vt:lpstr>
      <vt:lpstr>外标评估</vt:lpstr>
      <vt:lpstr>PowerPoint 演示文稿</vt:lpstr>
      <vt:lpstr>内标评价</vt:lpstr>
      <vt:lpstr>Silhoutte系数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聚类Clustering</dc:title>
  <dc:creator>tom8809@163.com</dc:creator>
  <cp:lastModifiedBy>tom8809@163.com</cp:lastModifiedBy>
  <cp:revision>32</cp:revision>
  <dcterms:created xsi:type="dcterms:W3CDTF">2018-03-12T08:30:21Z</dcterms:created>
  <dcterms:modified xsi:type="dcterms:W3CDTF">2018-03-14T09:42:22Z</dcterms:modified>
</cp:coreProperties>
</file>